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7" r:id="rId3"/>
    <p:sldId id="258" r:id="rId4"/>
    <p:sldId id="259" r:id="rId5"/>
    <p:sldId id="262" r:id="rId6"/>
    <p:sldId id="263" r:id="rId7"/>
    <p:sldId id="266" r:id="rId8"/>
    <p:sldId id="269" r:id="rId9"/>
    <p:sldId id="317" r:id="rId10"/>
    <p:sldId id="318" r:id="rId11"/>
    <p:sldId id="319" r:id="rId12"/>
    <p:sldId id="324" r:id="rId13"/>
    <p:sldId id="325" r:id="rId14"/>
    <p:sldId id="322" r:id="rId15"/>
    <p:sldId id="327" r:id="rId16"/>
    <p:sldId id="328" r:id="rId17"/>
    <p:sldId id="329" r:id="rId18"/>
    <p:sldId id="330" r:id="rId19"/>
    <p:sldId id="275" r:id="rId20"/>
    <p:sldId id="315" r:id="rId21"/>
    <p:sldId id="316" r:id="rId22"/>
    <p:sldId id="331" r:id="rId23"/>
    <p:sldId id="284" r:id="rId24"/>
    <p:sldId id="333" r:id="rId25"/>
    <p:sldId id="282" r:id="rId26"/>
    <p:sldId id="308" r:id="rId27"/>
    <p:sldId id="273"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572"/>
    <a:srgbClr val="E46876"/>
    <a:srgbClr val="E14F72"/>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53" autoAdjust="0"/>
    <p:restoredTop sz="94660"/>
  </p:normalViewPr>
  <p:slideViewPr>
    <p:cSldViewPr snapToGrid="0">
      <p:cViewPr varScale="1">
        <p:scale>
          <a:sx n="67" d="100"/>
          <a:sy n="67" d="100"/>
        </p:scale>
        <p:origin x="448"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35"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系列 1</c:v>
                </c:pt>
              </c:strCache>
            </c:strRef>
          </c:tx>
          <c:spPr>
            <a:ln w="28575" cap="rnd">
              <a:solidFill>
                <a:schemeClr val="tx1">
                  <a:lumMod val="65000"/>
                  <a:lumOff val="35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408-4977-9A56-10E7C9D04439}"/>
            </c:ext>
          </c:extLst>
        </c:ser>
        <c:ser>
          <c:idx val="1"/>
          <c:order val="1"/>
          <c:tx>
            <c:strRef>
              <c:f>Sheet1!$C$1</c:f>
              <c:strCache>
                <c:ptCount val="1"/>
                <c:pt idx="0">
                  <c:v>系列 2</c:v>
                </c:pt>
              </c:strCache>
            </c:strRef>
          </c:tx>
          <c:spPr>
            <a:ln w="28575" cap="rnd">
              <a:solidFill>
                <a:schemeClr val="bg1"/>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408-4977-9A56-10E7C9D04439}"/>
            </c:ext>
          </c:extLst>
        </c:ser>
        <c:ser>
          <c:idx val="2"/>
          <c:order val="2"/>
          <c:tx>
            <c:strRef>
              <c:f>Sheet1!$D$1</c:f>
              <c:strCache>
                <c:ptCount val="1"/>
                <c:pt idx="0">
                  <c:v>系列 3</c:v>
                </c:pt>
              </c:strCache>
            </c:strRef>
          </c:tx>
          <c:spPr>
            <a:ln w="28575" cap="rnd">
              <a:solidFill>
                <a:srgbClr val="DD6572"/>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408-4977-9A56-10E7C9D04439}"/>
            </c:ext>
          </c:extLst>
        </c:ser>
        <c:dLbls>
          <c:showLegendKey val="0"/>
          <c:showVal val="0"/>
          <c:showCatName val="0"/>
          <c:showSerName val="0"/>
          <c:showPercent val="0"/>
          <c:showBubbleSize val="0"/>
        </c:dLbls>
        <c:smooth val="0"/>
        <c:axId val="-148646208"/>
        <c:axId val="-148648384"/>
      </c:lineChart>
      <c:catAx>
        <c:axId val="-148646208"/>
        <c:scaling>
          <c:orientation val="minMax"/>
        </c:scaling>
        <c:delete val="1"/>
        <c:axPos val="b"/>
        <c:numFmt formatCode="General" sourceLinked="1"/>
        <c:majorTickMark val="out"/>
        <c:minorTickMark val="none"/>
        <c:tickLblPos val="nextTo"/>
        <c:crossAx val="-148648384"/>
        <c:crosses val="autoZero"/>
        <c:auto val="1"/>
        <c:lblAlgn val="ctr"/>
        <c:lblOffset val="100"/>
        <c:noMultiLvlLbl val="0"/>
      </c:catAx>
      <c:valAx>
        <c:axId val="-148648384"/>
        <c:scaling>
          <c:orientation val="minMax"/>
        </c:scaling>
        <c:delete val="1"/>
        <c:axPos val="l"/>
        <c:numFmt formatCode="General" sourceLinked="1"/>
        <c:majorTickMark val="out"/>
        <c:minorTickMark val="none"/>
        <c:tickLblPos val="nextTo"/>
        <c:crossAx val="-148646208"/>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dLbls>
          <c:showLegendKey val="0"/>
          <c:showVal val="0"/>
          <c:showCatName val="0"/>
          <c:showSerName val="0"/>
          <c:showPercent val="0"/>
          <c:showBubbleSize val="0"/>
        </c:dLbls>
        <c:marker val="1"/>
        <c:smooth val="0"/>
        <c:axId val="-1819194784"/>
        <c:axId val="-1819192464"/>
      </c:lineChart>
      <c:catAx>
        <c:axId val="-1819194784"/>
        <c:scaling>
          <c:orientation val="minMax"/>
        </c:scaling>
        <c:delete val="1"/>
        <c:axPos val="b"/>
        <c:numFmt formatCode="General" sourceLinked="1"/>
        <c:majorTickMark val="none"/>
        <c:minorTickMark val="none"/>
        <c:tickLblPos val="nextTo"/>
        <c:crossAx val="-1819192464"/>
        <c:crosses val="autoZero"/>
        <c:auto val="1"/>
        <c:lblAlgn val="ctr"/>
        <c:lblOffset val="100"/>
        <c:noMultiLvlLbl val="0"/>
      </c:catAx>
      <c:valAx>
        <c:axId val="-1819192464"/>
        <c:scaling>
          <c:orientation val="minMax"/>
        </c:scaling>
        <c:delete val="1"/>
        <c:axPos val="l"/>
        <c:numFmt formatCode="General" sourceLinked="1"/>
        <c:majorTickMark val="none"/>
        <c:minorTickMark val="none"/>
        <c:tickLblPos val="nextTo"/>
        <c:crossAx val="-181919478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7914E7-B43D-4FA3-82CB-0E65AFB046C3}" type="datetimeFigureOut">
              <a:rPr lang="zh-CN" altLang="en-US" smtClean="0"/>
              <a:t>2018/1/10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64CBF-18AB-4544-B797-938057863C58}" type="slidenum">
              <a:rPr lang="zh-CN" altLang="en-US" smtClean="0"/>
              <a:t>‹#›</a:t>
            </a:fld>
            <a:endParaRPr lang="zh-CN" altLang="en-US"/>
          </a:p>
        </p:txBody>
      </p:sp>
    </p:spTree>
    <p:extLst>
      <p:ext uri="{BB962C8B-B14F-4D97-AF65-F5344CB8AC3E}">
        <p14:creationId xmlns:p14="http://schemas.microsoft.com/office/powerpoint/2010/main" val="4067871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a:t>
            </a:fld>
            <a:endParaRPr lang="zh-CN" altLang="en-US"/>
          </a:p>
        </p:txBody>
      </p:sp>
    </p:spTree>
    <p:extLst>
      <p:ext uri="{BB962C8B-B14F-4D97-AF65-F5344CB8AC3E}">
        <p14:creationId xmlns:p14="http://schemas.microsoft.com/office/powerpoint/2010/main" val="178502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10</a:t>
            </a:fld>
            <a:endParaRPr lang="zh-CN" altLang="en-US"/>
          </a:p>
        </p:txBody>
      </p:sp>
    </p:spTree>
    <p:extLst>
      <p:ext uri="{BB962C8B-B14F-4D97-AF65-F5344CB8AC3E}">
        <p14:creationId xmlns:p14="http://schemas.microsoft.com/office/powerpoint/2010/main" val="3424674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11</a:t>
            </a:fld>
            <a:endParaRPr lang="zh-CN" altLang="en-US"/>
          </a:p>
        </p:txBody>
      </p:sp>
    </p:spTree>
    <p:extLst>
      <p:ext uri="{BB962C8B-B14F-4D97-AF65-F5344CB8AC3E}">
        <p14:creationId xmlns:p14="http://schemas.microsoft.com/office/powerpoint/2010/main" val="377825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12</a:t>
            </a:fld>
            <a:endParaRPr lang="zh-CN" altLang="en-US"/>
          </a:p>
        </p:txBody>
      </p:sp>
    </p:spTree>
    <p:extLst>
      <p:ext uri="{BB962C8B-B14F-4D97-AF65-F5344CB8AC3E}">
        <p14:creationId xmlns:p14="http://schemas.microsoft.com/office/powerpoint/2010/main" val="1412550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13</a:t>
            </a:fld>
            <a:endParaRPr lang="zh-CN" altLang="en-US"/>
          </a:p>
        </p:txBody>
      </p:sp>
    </p:spTree>
    <p:extLst>
      <p:ext uri="{BB962C8B-B14F-4D97-AF65-F5344CB8AC3E}">
        <p14:creationId xmlns:p14="http://schemas.microsoft.com/office/powerpoint/2010/main" val="2241858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14</a:t>
            </a:fld>
            <a:endParaRPr lang="zh-CN" altLang="en-US"/>
          </a:p>
        </p:txBody>
      </p:sp>
    </p:spTree>
    <p:extLst>
      <p:ext uri="{BB962C8B-B14F-4D97-AF65-F5344CB8AC3E}">
        <p14:creationId xmlns:p14="http://schemas.microsoft.com/office/powerpoint/2010/main" val="24092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15</a:t>
            </a:fld>
            <a:endParaRPr lang="zh-CN" altLang="en-US"/>
          </a:p>
        </p:txBody>
      </p:sp>
    </p:spTree>
    <p:extLst>
      <p:ext uri="{BB962C8B-B14F-4D97-AF65-F5344CB8AC3E}">
        <p14:creationId xmlns:p14="http://schemas.microsoft.com/office/powerpoint/2010/main" val="2404857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16</a:t>
            </a:fld>
            <a:endParaRPr lang="zh-CN" altLang="en-US"/>
          </a:p>
        </p:txBody>
      </p:sp>
    </p:spTree>
    <p:extLst>
      <p:ext uri="{BB962C8B-B14F-4D97-AF65-F5344CB8AC3E}">
        <p14:creationId xmlns:p14="http://schemas.microsoft.com/office/powerpoint/2010/main" val="2283890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17</a:t>
            </a:fld>
            <a:endParaRPr lang="zh-CN" altLang="en-US"/>
          </a:p>
        </p:txBody>
      </p:sp>
    </p:spTree>
    <p:extLst>
      <p:ext uri="{BB962C8B-B14F-4D97-AF65-F5344CB8AC3E}">
        <p14:creationId xmlns:p14="http://schemas.microsoft.com/office/powerpoint/2010/main" val="293363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685864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19</a:t>
            </a:fld>
            <a:endParaRPr lang="zh-CN" altLang="en-US"/>
          </a:p>
        </p:txBody>
      </p:sp>
    </p:spTree>
    <p:extLst>
      <p:ext uri="{BB962C8B-B14F-4D97-AF65-F5344CB8AC3E}">
        <p14:creationId xmlns:p14="http://schemas.microsoft.com/office/powerpoint/2010/main" val="105702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a:t>
            </a:fld>
            <a:endParaRPr lang="zh-CN" altLang="en-US"/>
          </a:p>
        </p:txBody>
      </p:sp>
    </p:spTree>
    <p:extLst>
      <p:ext uri="{BB962C8B-B14F-4D97-AF65-F5344CB8AC3E}">
        <p14:creationId xmlns:p14="http://schemas.microsoft.com/office/powerpoint/2010/main" val="2503744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20</a:t>
            </a:fld>
            <a:endParaRPr lang="zh-CN" altLang="en-US"/>
          </a:p>
        </p:txBody>
      </p:sp>
    </p:spTree>
    <p:extLst>
      <p:ext uri="{BB962C8B-B14F-4D97-AF65-F5344CB8AC3E}">
        <p14:creationId xmlns:p14="http://schemas.microsoft.com/office/powerpoint/2010/main" val="2208716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21</a:t>
            </a:fld>
            <a:endParaRPr lang="zh-CN" altLang="en-US"/>
          </a:p>
        </p:txBody>
      </p:sp>
    </p:spTree>
    <p:extLst>
      <p:ext uri="{BB962C8B-B14F-4D97-AF65-F5344CB8AC3E}">
        <p14:creationId xmlns:p14="http://schemas.microsoft.com/office/powerpoint/2010/main" val="187021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22</a:t>
            </a:fld>
            <a:endParaRPr lang="zh-CN" altLang="en-US"/>
          </a:p>
        </p:txBody>
      </p:sp>
    </p:spTree>
    <p:extLst>
      <p:ext uri="{BB962C8B-B14F-4D97-AF65-F5344CB8AC3E}">
        <p14:creationId xmlns:p14="http://schemas.microsoft.com/office/powerpoint/2010/main" val="1402315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23</a:t>
            </a:fld>
            <a:endParaRPr lang="zh-CN" altLang="en-US"/>
          </a:p>
        </p:txBody>
      </p:sp>
    </p:spTree>
    <p:extLst>
      <p:ext uri="{BB962C8B-B14F-4D97-AF65-F5344CB8AC3E}">
        <p14:creationId xmlns:p14="http://schemas.microsoft.com/office/powerpoint/2010/main" val="1964719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3929430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26</a:t>
            </a:fld>
            <a:endParaRPr lang="zh-CN" altLang="en-US"/>
          </a:p>
        </p:txBody>
      </p:sp>
    </p:spTree>
    <p:extLst>
      <p:ext uri="{BB962C8B-B14F-4D97-AF65-F5344CB8AC3E}">
        <p14:creationId xmlns:p14="http://schemas.microsoft.com/office/powerpoint/2010/main" val="496890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3</a:t>
            </a:fld>
            <a:endParaRPr lang="zh-CN" altLang="en-US"/>
          </a:p>
        </p:txBody>
      </p:sp>
    </p:spTree>
    <p:extLst>
      <p:ext uri="{BB962C8B-B14F-4D97-AF65-F5344CB8AC3E}">
        <p14:creationId xmlns:p14="http://schemas.microsoft.com/office/powerpoint/2010/main" val="130732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4</a:t>
            </a:fld>
            <a:endParaRPr lang="zh-CN" altLang="en-US"/>
          </a:p>
        </p:txBody>
      </p:sp>
    </p:spTree>
    <p:extLst>
      <p:ext uri="{BB962C8B-B14F-4D97-AF65-F5344CB8AC3E}">
        <p14:creationId xmlns:p14="http://schemas.microsoft.com/office/powerpoint/2010/main" val="2843399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5</a:t>
            </a:fld>
            <a:endParaRPr lang="zh-CN" altLang="en-US"/>
          </a:p>
        </p:txBody>
      </p:sp>
    </p:spTree>
    <p:extLst>
      <p:ext uri="{BB962C8B-B14F-4D97-AF65-F5344CB8AC3E}">
        <p14:creationId xmlns:p14="http://schemas.microsoft.com/office/powerpoint/2010/main" val="2070811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6</a:t>
            </a:fld>
            <a:endParaRPr lang="zh-CN" altLang="en-US"/>
          </a:p>
        </p:txBody>
      </p:sp>
    </p:spTree>
    <p:extLst>
      <p:ext uri="{BB962C8B-B14F-4D97-AF65-F5344CB8AC3E}">
        <p14:creationId xmlns:p14="http://schemas.microsoft.com/office/powerpoint/2010/main" val="207610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7</a:t>
            </a:fld>
            <a:endParaRPr lang="zh-CN" altLang="en-US"/>
          </a:p>
        </p:txBody>
      </p:sp>
    </p:spTree>
    <p:extLst>
      <p:ext uri="{BB962C8B-B14F-4D97-AF65-F5344CB8AC3E}">
        <p14:creationId xmlns:p14="http://schemas.microsoft.com/office/powerpoint/2010/main" val="169919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8</a:t>
            </a:fld>
            <a:endParaRPr lang="zh-CN" altLang="en-US"/>
          </a:p>
        </p:txBody>
      </p:sp>
    </p:spTree>
    <p:extLst>
      <p:ext uri="{BB962C8B-B14F-4D97-AF65-F5344CB8AC3E}">
        <p14:creationId xmlns:p14="http://schemas.microsoft.com/office/powerpoint/2010/main" val="2839109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9</a:t>
            </a:fld>
            <a:endParaRPr lang="zh-CN" altLang="en-US"/>
          </a:p>
        </p:txBody>
      </p:sp>
    </p:spTree>
    <p:extLst>
      <p:ext uri="{BB962C8B-B14F-4D97-AF65-F5344CB8AC3E}">
        <p14:creationId xmlns:p14="http://schemas.microsoft.com/office/powerpoint/2010/main" val="413412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65879"/>
          </a:xfrm>
          <a:prstGeom prst="rect">
            <a:avLst/>
          </a:prstGeom>
        </p:spPr>
      </p:pic>
    </p:spTree>
    <p:extLst>
      <p:ext uri="{BB962C8B-B14F-4D97-AF65-F5344CB8AC3E}">
        <p14:creationId xmlns:p14="http://schemas.microsoft.com/office/powerpoint/2010/main" val="495656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2560267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453509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81917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4290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4153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28848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4377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9397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8329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95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704920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9840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55806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152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519344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713286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48785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356085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87386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990372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75134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762188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86905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10.xml"/><Relationship Id="rId5" Type="http://schemas.openxmlformats.org/officeDocument/2006/relationships/image" Target="../media/image39.gif"/><Relationship Id="rId4" Type="http://schemas.openxmlformats.org/officeDocument/2006/relationships/hyperlink" Target="https://awalongsoton.github.i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a:off x="6819427" y="0"/>
            <a:ext cx="0" cy="6861048"/>
          </a:xfrm>
          <a:prstGeom prst="line">
            <a:avLst/>
          </a:prstGeom>
          <a:ln w="12700">
            <a:solidFill>
              <a:srgbClr val="E14F7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362833" y="0"/>
            <a:ext cx="0" cy="6861048"/>
          </a:xfrm>
          <a:prstGeom prst="line">
            <a:avLst/>
          </a:prstGeom>
          <a:ln w="12700">
            <a:solidFill>
              <a:srgbClr val="E14F72"/>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5592085" y="3048"/>
            <a:ext cx="84852" cy="6858000"/>
          </a:xfrm>
          <a:prstGeom prst="rect">
            <a:avLst/>
          </a:prstGeom>
          <a:solidFill>
            <a:srgbClr val="DD65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6430" y="245836"/>
            <a:ext cx="2171978" cy="2171978"/>
          </a:xfrm>
          <a:prstGeom prst="rect">
            <a:avLst/>
          </a:prstGeom>
        </p:spPr>
      </p:pic>
      <p:pic>
        <p:nvPicPr>
          <p:cNvPr id="63" name="图片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971" y="305205"/>
            <a:ext cx="1905000" cy="1905000"/>
          </a:xfrm>
          <a:prstGeom prst="rect">
            <a:avLst/>
          </a:prstGeom>
        </p:spPr>
      </p:pic>
      <p:pic>
        <p:nvPicPr>
          <p:cNvPr id="64" name="图片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67796">
            <a:off x="2672362" y="150635"/>
            <a:ext cx="1905000" cy="1905000"/>
          </a:xfrm>
          <a:prstGeom prst="rect">
            <a:avLst/>
          </a:prstGeom>
        </p:spPr>
      </p:pic>
      <p:grpSp>
        <p:nvGrpSpPr>
          <p:cNvPr id="8" name="组合 7"/>
          <p:cNvGrpSpPr/>
          <p:nvPr/>
        </p:nvGrpSpPr>
        <p:grpSpPr>
          <a:xfrm>
            <a:off x="5151748" y="3119994"/>
            <a:ext cx="1882587" cy="1355461"/>
            <a:chOff x="5151748" y="3119994"/>
            <a:chExt cx="1882587" cy="1355461"/>
          </a:xfrm>
        </p:grpSpPr>
        <p:grpSp>
          <p:nvGrpSpPr>
            <p:cNvPr id="54" name="组合 53"/>
            <p:cNvGrpSpPr/>
            <p:nvPr/>
          </p:nvGrpSpPr>
          <p:grpSpPr>
            <a:xfrm>
              <a:off x="5151748" y="3119994"/>
              <a:ext cx="1882587" cy="1355461"/>
              <a:chOff x="5151748" y="2612946"/>
              <a:chExt cx="1882587" cy="1355461"/>
            </a:xfrm>
          </p:grpSpPr>
          <p:sp>
            <p:nvSpPr>
              <p:cNvPr id="12" name="矩形 11"/>
              <p:cNvSpPr/>
              <p:nvPr/>
            </p:nvSpPr>
            <p:spPr>
              <a:xfrm>
                <a:off x="5151748" y="2742036"/>
                <a:ext cx="1882587" cy="122637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V="1">
                <a:off x="5151748" y="2612946"/>
                <a:ext cx="211085" cy="12909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6829831" y="2617524"/>
                <a:ext cx="204504" cy="124512"/>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5606561" y="3508326"/>
              <a:ext cx="813043" cy="707886"/>
            </a:xfrm>
            <a:prstGeom prst="rect">
              <a:avLst/>
            </a:prstGeom>
            <a:noFill/>
          </p:spPr>
          <p:txBody>
            <a:bodyPr wrap="none" rtlCol="0">
              <a:spAutoFit/>
            </a:bodyPr>
            <a:lstStyle/>
            <a:p>
              <a:r>
                <a:rPr lang="en-US" altLang="zh-CN" sz="4000" dirty="0">
                  <a:solidFill>
                    <a:schemeClr val="bg1"/>
                  </a:solidFill>
                  <a:latin typeface="Bauhaus 93" panose="04030905020B02020C02" pitchFamily="82" charset="0"/>
                  <a:ea typeface="微软雅黑 Light" panose="020B0502040204020203" pitchFamily="34" charset="-122"/>
                </a:rPr>
                <a:t>Of</a:t>
              </a:r>
              <a:endParaRPr lang="zh-CN" altLang="en-US" sz="4000" dirty="0">
                <a:solidFill>
                  <a:schemeClr val="bg1"/>
                </a:solidFill>
                <a:latin typeface="Bauhaus 93" panose="04030905020B02020C02" pitchFamily="82" charset="0"/>
                <a:ea typeface="微软雅黑 Light" panose="020B0502040204020203" pitchFamily="34" charset="-122"/>
              </a:endParaRPr>
            </a:p>
          </p:txBody>
        </p:sp>
      </p:grpSp>
      <p:sp>
        <p:nvSpPr>
          <p:cNvPr id="7" name="文本框 6"/>
          <p:cNvSpPr txBox="1"/>
          <p:nvPr/>
        </p:nvSpPr>
        <p:spPr>
          <a:xfrm>
            <a:off x="1262531" y="3095041"/>
            <a:ext cx="3708066" cy="1077218"/>
          </a:xfrm>
          <a:prstGeom prst="rect">
            <a:avLst/>
          </a:prstGeom>
          <a:noFill/>
        </p:spPr>
        <p:txBody>
          <a:bodyPr wrap="none" rtlCol="0">
            <a:spAutoFit/>
          </a:bodyPr>
          <a:lstStyle/>
          <a:p>
            <a:r>
              <a:rPr lang="en-US" altLang="zh-CN" sz="3200" dirty="0">
                <a:solidFill>
                  <a:srgbClr val="DD6572"/>
                </a:solidFill>
                <a:latin typeface="Castellar" panose="020A0402060406010301" pitchFamily="18" charset="0"/>
              </a:rPr>
              <a:t>Influence </a:t>
            </a:r>
          </a:p>
          <a:p>
            <a:r>
              <a:rPr lang="en-US" altLang="zh-CN" sz="3200" dirty="0">
                <a:solidFill>
                  <a:srgbClr val="DD6572"/>
                </a:solidFill>
                <a:latin typeface="Castellar" panose="020A0402060406010301" pitchFamily="18" charset="0"/>
              </a:rPr>
              <a:t>          factors</a:t>
            </a:r>
            <a:endParaRPr lang="zh-CN" altLang="en-US" sz="3200" dirty="0">
              <a:solidFill>
                <a:srgbClr val="DD6572"/>
              </a:solidFill>
              <a:latin typeface="Castellar" panose="020A0402060406010301" pitchFamily="18" charset="0"/>
            </a:endParaRPr>
          </a:p>
        </p:txBody>
      </p:sp>
      <p:sp>
        <p:nvSpPr>
          <p:cNvPr id="25" name="文本框 24"/>
          <p:cNvSpPr txBox="1"/>
          <p:nvPr/>
        </p:nvSpPr>
        <p:spPr>
          <a:xfrm>
            <a:off x="7215486" y="3508326"/>
            <a:ext cx="3306290" cy="1077218"/>
          </a:xfrm>
          <a:prstGeom prst="rect">
            <a:avLst/>
          </a:prstGeom>
          <a:noFill/>
        </p:spPr>
        <p:txBody>
          <a:bodyPr wrap="none" rtlCol="0">
            <a:spAutoFit/>
          </a:bodyPr>
          <a:lstStyle/>
          <a:p>
            <a:r>
              <a:rPr lang="en-US" altLang="zh-CN" sz="3200" dirty="0">
                <a:solidFill>
                  <a:srgbClr val="DD6572"/>
                </a:solidFill>
                <a:latin typeface="Castellar" panose="020A0402060406010301" pitchFamily="18" charset="0"/>
              </a:rPr>
              <a:t>Movie </a:t>
            </a:r>
          </a:p>
          <a:p>
            <a:r>
              <a:rPr lang="en-US" altLang="zh-CN" sz="3200" dirty="0">
                <a:solidFill>
                  <a:srgbClr val="DD6572"/>
                </a:solidFill>
                <a:latin typeface="Castellar" panose="020A0402060406010301" pitchFamily="18" charset="0"/>
              </a:rPr>
              <a:t>   box office</a:t>
            </a:r>
            <a:endParaRPr lang="zh-CN" altLang="en-US" sz="3200" dirty="0">
              <a:solidFill>
                <a:srgbClr val="DD6572"/>
              </a:solidFill>
              <a:latin typeface="Castellar" panose="020A0402060406010301" pitchFamily="18" charset="0"/>
            </a:endParaRPr>
          </a:p>
        </p:txBody>
      </p:sp>
      <p:grpSp>
        <p:nvGrpSpPr>
          <p:cNvPr id="5" name="组合 4"/>
          <p:cNvGrpSpPr/>
          <p:nvPr/>
        </p:nvGrpSpPr>
        <p:grpSpPr>
          <a:xfrm>
            <a:off x="923626" y="3676789"/>
            <a:ext cx="312904" cy="241871"/>
            <a:chOff x="923626" y="3676789"/>
            <a:chExt cx="312904" cy="241871"/>
          </a:xfrm>
        </p:grpSpPr>
        <p:sp>
          <p:nvSpPr>
            <p:cNvPr id="59" name="矩形 58"/>
            <p:cNvSpPr/>
            <p:nvPr/>
          </p:nvSpPr>
          <p:spPr>
            <a:xfrm rot="2869499">
              <a:off x="923421" y="3676996"/>
              <a:ext cx="241869" cy="241459"/>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rot="2869499">
              <a:off x="994866" y="3676994"/>
              <a:ext cx="241869" cy="241459"/>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10658155" y="3676787"/>
            <a:ext cx="312904" cy="241871"/>
            <a:chOff x="923626" y="3676789"/>
            <a:chExt cx="312904" cy="241871"/>
          </a:xfrm>
        </p:grpSpPr>
        <p:sp>
          <p:nvSpPr>
            <p:cNvPr id="33" name="矩形 32"/>
            <p:cNvSpPr/>
            <p:nvPr/>
          </p:nvSpPr>
          <p:spPr>
            <a:xfrm rot="2869499">
              <a:off x="923421" y="3676996"/>
              <a:ext cx="241869" cy="241459"/>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2869499">
              <a:off x="994866" y="3676994"/>
              <a:ext cx="241869" cy="241459"/>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28570183-EABF-417E-8BEA-914A8A7BB1AC}"/>
              </a:ext>
            </a:extLst>
          </p:cNvPr>
          <p:cNvSpPr/>
          <p:nvPr/>
        </p:nvSpPr>
        <p:spPr>
          <a:xfrm rot="19998227">
            <a:off x="7945484" y="-319649"/>
            <a:ext cx="1120502" cy="3154710"/>
          </a:xfrm>
          <a:prstGeom prst="rect">
            <a:avLst/>
          </a:prstGeom>
          <a:noFill/>
        </p:spPr>
        <p:txBody>
          <a:bodyPr wrap="square" lIns="91440" tIns="45720" rIns="91440" bIns="45720">
            <a:spAutoFit/>
          </a:bodyPr>
          <a:lstStyle/>
          <a:p>
            <a:pPr algn="ctr"/>
            <a:r>
              <a:rPr lang="en-US" altLang="zh-CN" sz="19900" b="0" cap="none" spc="300" dirty="0">
                <a:ln w="0"/>
                <a:solidFill>
                  <a:srgbClr val="E46876"/>
                </a:solidFill>
                <a:effectLst>
                  <a:outerShdw blurRad="38100" dist="19050" dir="2700000" algn="tl" rotWithShape="0">
                    <a:schemeClr val="dk1">
                      <a:alpha val="40000"/>
                    </a:schemeClr>
                  </a:outerShdw>
                </a:effectLst>
                <a:latin typeface="Castellar" panose="020A0402060406010301" pitchFamily="18" charset="0"/>
                <a:ea typeface="Microsoft YaHei UI Light" panose="020B0502040204020203" pitchFamily="34" charset="-122"/>
                <a:cs typeface="Nirmala UI Semilight" panose="020B0402040204020203" pitchFamily="34" charset="0"/>
              </a:rPr>
              <a:t>8</a:t>
            </a:r>
            <a:endParaRPr lang="zh-CN" altLang="en-US" sz="19900" b="0" cap="none" spc="300" dirty="0">
              <a:ln w="0"/>
              <a:solidFill>
                <a:srgbClr val="E46876"/>
              </a:solidFill>
              <a:effectLst>
                <a:outerShdw blurRad="38100" dist="19050" dir="2700000" algn="tl" rotWithShape="0">
                  <a:schemeClr val="dk1">
                    <a:alpha val="40000"/>
                  </a:schemeClr>
                </a:outerShdw>
              </a:effectLst>
              <a:latin typeface="Castellar" panose="020A0402060406010301" pitchFamily="18" charset="0"/>
              <a:ea typeface="Microsoft YaHei UI Light" panose="020B0502040204020203" pitchFamily="34" charset="-122"/>
              <a:cs typeface="Nirmala UI Semilight" panose="020B0402040204020203" pitchFamily="34" charset="0"/>
            </a:endParaRPr>
          </a:p>
        </p:txBody>
      </p:sp>
      <p:sp>
        <p:nvSpPr>
          <p:cNvPr id="2" name="文本框 1">
            <a:extLst>
              <a:ext uri="{FF2B5EF4-FFF2-40B4-BE49-F238E27FC236}">
                <a16:creationId xmlns:a16="http://schemas.microsoft.com/office/drawing/2014/main" id="{7F95D55B-08AF-43BA-8901-2F26ED3D79E9}"/>
              </a:ext>
            </a:extLst>
          </p:cNvPr>
          <p:cNvSpPr txBox="1"/>
          <p:nvPr/>
        </p:nvSpPr>
        <p:spPr>
          <a:xfrm>
            <a:off x="4399284" y="5399098"/>
            <a:ext cx="9357928" cy="1200329"/>
          </a:xfrm>
          <a:prstGeom prst="rect">
            <a:avLst/>
          </a:prstGeom>
          <a:noFill/>
        </p:spPr>
        <p:txBody>
          <a:bodyPr wrap="square" rtlCol="0">
            <a:spAutoFit/>
          </a:bodyPr>
          <a:lstStyle/>
          <a:p>
            <a:pPr algn="ctr"/>
            <a:r>
              <a:rPr lang="en-US" altLang="zh-CN" dirty="0">
                <a:solidFill>
                  <a:srgbClr val="DD6572"/>
                </a:solidFill>
              </a:rPr>
              <a:t>Team Name: </a:t>
            </a:r>
          </a:p>
          <a:p>
            <a:pPr algn="ctr"/>
            <a:r>
              <a:rPr lang="en-US" altLang="zh-CN" dirty="0">
                <a:solidFill>
                  <a:srgbClr val="DD6572"/>
                </a:solidFill>
              </a:rPr>
              <a:t>AWALONG</a:t>
            </a:r>
          </a:p>
          <a:p>
            <a:pPr algn="ctr"/>
            <a:r>
              <a:rPr lang="en-US" altLang="zh-CN" dirty="0">
                <a:solidFill>
                  <a:srgbClr val="DD6572"/>
                </a:solidFill>
              </a:rPr>
              <a:t>Team Members: </a:t>
            </a:r>
          </a:p>
          <a:p>
            <a:pPr algn="ctr"/>
            <a:r>
              <a:rPr lang="en-US" altLang="zh-CN" dirty="0">
                <a:solidFill>
                  <a:srgbClr val="DD6572"/>
                </a:solidFill>
              </a:rPr>
              <a:t>DI WU,YI SHEN,ZELONG YAN,QILING CHEN,HAN TONG</a:t>
            </a:r>
            <a:endParaRPr lang="zh-CN" altLang="en-US" dirty="0">
              <a:solidFill>
                <a:srgbClr val="DD6572"/>
              </a:solidFill>
            </a:endParaRPr>
          </a:p>
        </p:txBody>
      </p:sp>
    </p:spTree>
    <p:custDataLst>
      <p:tags r:id="rId1"/>
    </p:custDataLst>
    <p:extLst>
      <p:ext uri="{BB962C8B-B14F-4D97-AF65-F5344CB8AC3E}">
        <p14:creationId xmlns:p14="http://schemas.microsoft.com/office/powerpoint/2010/main" val="1156127211"/>
      </p:ext>
    </p:extLst>
  </p:cSld>
  <p:clrMapOvr>
    <a:masterClrMapping/>
  </p:clrMapOvr>
  <mc:AlternateContent xmlns:mc="http://schemas.openxmlformats.org/markup-compatibility/2006" xmlns:p14="http://schemas.microsoft.com/office/powerpoint/2010/main">
    <mc:Choice Requires="p14">
      <p:transition spd="slow" p14:dur="1400" advTm="7233">
        <p14:ripple/>
      </p:transition>
    </mc:Choice>
    <mc:Fallback xmlns="">
      <p:transition spd="slow" advTm="723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750"/>
                                            <p:tgtEl>
                                              <p:spTgt spid="6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750"/>
                                            <p:tgtEl>
                                              <p:spTgt spid="6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childTnLst>
                              </p:cTn>
                            </p:par>
                            <p:par>
                              <p:cTn id="16" fill="hold">
                                <p:stCondLst>
                                  <p:cond delay="2250"/>
                                </p:stCondLst>
                                <p:childTnLst>
                                  <p:par>
                                    <p:cTn id="17" presetID="45"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1000"/>
                                            <p:tgtEl>
                                              <p:spTgt spid="62"/>
                                            </p:tgtEl>
                                          </p:cBhvr>
                                        </p:animEffect>
                                        <p:anim calcmode="lin" valueType="num">
                                          <p:cBhvr>
                                            <p:cTn id="20" dur="1000" fill="hold"/>
                                            <p:tgtEl>
                                              <p:spTgt spid="62"/>
                                            </p:tgtEl>
                                            <p:attrNameLst>
                                              <p:attrName>ppt_w</p:attrName>
                                            </p:attrNameLst>
                                          </p:cBhvr>
                                          <p:tavLst>
                                            <p:tav tm="0" fmla="#ppt_w*sin(2.5*pi*$)">
                                              <p:val>
                                                <p:fltVal val="0"/>
                                              </p:val>
                                            </p:tav>
                                            <p:tav tm="100000">
                                              <p:val>
                                                <p:fltVal val="1"/>
                                              </p:val>
                                            </p:tav>
                                          </p:tavLst>
                                        </p:anim>
                                        <p:anim calcmode="lin" valueType="num">
                                          <p:cBhvr>
                                            <p:cTn id="21" dur="1000" fill="hold"/>
                                            <p:tgtEl>
                                              <p:spTgt spid="62"/>
                                            </p:tgtEl>
                                            <p:attrNameLst>
                                              <p:attrName>ppt_h</p:attrName>
                                            </p:attrNameLst>
                                          </p:cBhvr>
                                          <p:tavLst>
                                            <p:tav tm="0">
                                              <p:val>
                                                <p:strVal val="#ppt_h"/>
                                              </p:val>
                                            </p:tav>
                                            <p:tav tm="100000">
                                              <p:val>
                                                <p:strVal val="#ppt_h"/>
                                              </p:val>
                                            </p:tav>
                                          </p:tavLst>
                                        </p:anim>
                                      </p:childTnLst>
                                    </p:cTn>
                                  </p:par>
                                  <p:par>
                                    <p:cTn id="22" presetID="2" presetClass="entr" presetSubtype="1" fill="hold" nodeType="withEffect" p14:presetBounceEnd="64000">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14:bounceEnd="64000">
                                          <p:cBhvr additive="base">
                                            <p:cTn id="24" dur="1000" fill="hold"/>
                                            <p:tgtEl>
                                              <p:spTgt spid="8"/>
                                            </p:tgtEl>
                                            <p:attrNameLst>
                                              <p:attrName>ppt_x</p:attrName>
                                            </p:attrNameLst>
                                          </p:cBhvr>
                                          <p:tavLst>
                                            <p:tav tm="0">
                                              <p:val>
                                                <p:strVal val="#ppt_x"/>
                                              </p:val>
                                            </p:tav>
                                            <p:tav tm="100000">
                                              <p:val>
                                                <p:strVal val="#ppt_x"/>
                                              </p:val>
                                            </p:tav>
                                          </p:tavLst>
                                        </p:anim>
                                        <p:anim calcmode="lin" valueType="num" p14:bounceEnd="64000">
                                          <p:cBhvr additive="base">
                                            <p:cTn id="25" dur="1000" fill="hold"/>
                                            <p:tgtEl>
                                              <p:spTgt spid="8"/>
                                            </p:tgtEl>
                                            <p:attrNameLst>
                                              <p:attrName>ppt_y</p:attrName>
                                            </p:attrNameLst>
                                          </p:cBhvr>
                                          <p:tavLst>
                                            <p:tav tm="0">
                                              <p:val>
                                                <p:strVal val="0-#ppt_h/2"/>
                                              </p:val>
                                            </p:tav>
                                            <p:tav tm="100000">
                                              <p:val>
                                                <p:strVal val="#ppt_y"/>
                                              </p:val>
                                            </p:tav>
                                          </p:tavLst>
                                        </p:anim>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7"/>
                                            </p:tgtEl>
                                            <p:attrNameLst>
                                              <p:attrName>ppt_y</p:attrName>
                                            </p:attrNameLst>
                                          </p:cBhvr>
                                          <p:tavLst>
                                            <p:tav tm="0">
                                              <p:val>
                                                <p:strVal val="#ppt_y"/>
                                              </p:val>
                                            </p:tav>
                                            <p:tav tm="100000">
                                              <p:val>
                                                <p:strVal val="#ppt_y"/>
                                              </p:val>
                                            </p:tav>
                                          </p:tavLst>
                                        </p:anim>
                                        <p:anim calcmode="lin" valueType="num">
                                          <p:cBhvr>
                                            <p:cTn id="30"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7"/>
                                            </p:tgtEl>
                                          </p:cBhvr>
                                        </p:animEffect>
                                      </p:childTnLst>
                                    </p:cTn>
                                  </p:par>
                                  <p:par>
                                    <p:cTn id="33" presetID="41" presetClass="entr" presetSubtype="0" fill="hold" grpId="0" nodeType="withEffect">
                                      <p:stCondLst>
                                        <p:cond delay="0"/>
                                      </p:stCondLst>
                                      <p:iterate type="lt">
                                        <p:tmPct val="10000"/>
                                      </p:iterate>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25"/>
                                            </p:tgtEl>
                                            <p:attrNameLst>
                                              <p:attrName>ppt_y</p:attrName>
                                            </p:attrNameLst>
                                          </p:cBhvr>
                                          <p:tavLst>
                                            <p:tav tm="0">
                                              <p:val>
                                                <p:strVal val="#ppt_y"/>
                                              </p:val>
                                            </p:tav>
                                            <p:tav tm="100000">
                                              <p:val>
                                                <p:strVal val="#ppt_y"/>
                                              </p:val>
                                            </p:tav>
                                          </p:tavLst>
                                        </p:anim>
                                        <p:anim calcmode="lin" valueType="num">
                                          <p:cBhvr>
                                            <p:cTn id="3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25"/>
                                            </p:tgtEl>
                                          </p:cBhvr>
                                        </p:animEffect>
                                      </p:childTnLst>
                                    </p:cTn>
                                  </p:par>
                                  <p:par>
                                    <p:cTn id="40" presetID="2" presetClass="entr" presetSubtype="8" fill="hold" nodeType="withEffect" p14:presetBounceEnd="27000">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14:bounceEnd="27000">
                                          <p:cBhvr additive="base">
                                            <p:cTn id="42" dur="1000" fill="hold"/>
                                            <p:tgtEl>
                                              <p:spTgt spid="5"/>
                                            </p:tgtEl>
                                            <p:attrNameLst>
                                              <p:attrName>ppt_x</p:attrName>
                                            </p:attrNameLst>
                                          </p:cBhvr>
                                          <p:tavLst>
                                            <p:tav tm="0">
                                              <p:val>
                                                <p:strVal val="0-#ppt_w/2"/>
                                              </p:val>
                                            </p:tav>
                                            <p:tav tm="100000">
                                              <p:val>
                                                <p:strVal val="#ppt_x"/>
                                              </p:val>
                                            </p:tav>
                                          </p:tavLst>
                                        </p:anim>
                                        <p:anim calcmode="lin" valueType="num" p14:bounceEnd="27000">
                                          <p:cBhvr additive="base">
                                            <p:cTn id="43" dur="1000" fill="hold"/>
                                            <p:tgtEl>
                                              <p:spTgt spid="5"/>
                                            </p:tgtEl>
                                            <p:attrNameLst>
                                              <p:attrName>ppt_y</p:attrName>
                                            </p:attrNameLst>
                                          </p:cBhvr>
                                          <p:tavLst>
                                            <p:tav tm="0">
                                              <p:val>
                                                <p:strVal val="#ppt_y"/>
                                              </p:val>
                                            </p:tav>
                                            <p:tav tm="100000">
                                              <p:val>
                                                <p:strVal val="#ppt_y"/>
                                              </p:val>
                                            </p:tav>
                                          </p:tavLst>
                                        </p:anim>
                                      </p:childTnLst>
                                    </p:cTn>
                                  </p:par>
                                  <p:par>
                                    <p:cTn id="44" presetID="8" presetClass="emph" presetSubtype="0" fill="hold" nodeType="withEffect">
                                      <p:stCondLst>
                                        <p:cond delay="0"/>
                                      </p:stCondLst>
                                      <p:childTnLst>
                                        <p:animRot by="21600000">
                                          <p:cBhvr>
                                            <p:cTn id="45" dur="1000" fill="hold"/>
                                            <p:tgtEl>
                                              <p:spTgt spid="5"/>
                                            </p:tgtEl>
                                            <p:attrNameLst>
                                              <p:attrName>r</p:attrName>
                                            </p:attrNameLst>
                                          </p:cBhvr>
                                        </p:animRot>
                                      </p:childTnLst>
                                    </p:cTn>
                                  </p:par>
                                  <p:par>
                                    <p:cTn id="46" presetID="2" presetClass="entr" presetSubtype="2" fill="hold" nodeType="withEffect" p14:presetBounceEnd="27000">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14:bounceEnd="27000">
                                          <p:cBhvr additive="base">
                                            <p:cTn id="48" dur="1000" fill="hold"/>
                                            <p:tgtEl>
                                              <p:spTgt spid="32"/>
                                            </p:tgtEl>
                                            <p:attrNameLst>
                                              <p:attrName>ppt_x</p:attrName>
                                            </p:attrNameLst>
                                          </p:cBhvr>
                                          <p:tavLst>
                                            <p:tav tm="0">
                                              <p:val>
                                                <p:strVal val="1+#ppt_w/2"/>
                                              </p:val>
                                            </p:tav>
                                            <p:tav tm="100000">
                                              <p:val>
                                                <p:strVal val="#ppt_x"/>
                                              </p:val>
                                            </p:tav>
                                          </p:tavLst>
                                        </p:anim>
                                        <p:anim calcmode="lin" valueType="num" p14:bounceEnd="27000">
                                          <p:cBhvr additive="base">
                                            <p:cTn id="49" dur="1000" fill="hold"/>
                                            <p:tgtEl>
                                              <p:spTgt spid="32"/>
                                            </p:tgtEl>
                                            <p:attrNameLst>
                                              <p:attrName>ppt_y</p:attrName>
                                            </p:attrNameLst>
                                          </p:cBhvr>
                                          <p:tavLst>
                                            <p:tav tm="0">
                                              <p:val>
                                                <p:strVal val="#ppt_y"/>
                                              </p:val>
                                            </p:tav>
                                            <p:tav tm="100000">
                                              <p:val>
                                                <p:strVal val="#ppt_y"/>
                                              </p:val>
                                            </p:tav>
                                          </p:tavLst>
                                        </p:anim>
                                      </p:childTnLst>
                                    </p:cTn>
                                  </p:par>
                                  <p:par>
                                    <p:cTn id="50" presetID="8" presetClass="emph" presetSubtype="0" fill="hold" nodeType="withEffect">
                                      <p:stCondLst>
                                        <p:cond delay="0"/>
                                      </p:stCondLst>
                                      <p:childTnLst>
                                        <p:animRot by="21600000">
                                          <p:cBhvr>
                                            <p:cTn id="51" dur="1000" fill="hold"/>
                                            <p:tgtEl>
                                              <p:spTgt spid="32"/>
                                            </p:tgtEl>
                                            <p:attrNameLst>
                                              <p:attrName>r</p:attrName>
                                            </p:attrNameLst>
                                          </p:cBhvr>
                                        </p:animRot>
                                      </p:childTnLst>
                                    </p:cTn>
                                  </p:par>
                                </p:childTnLst>
                              </p:cTn>
                            </p:par>
                            <p:par>
                              <p:cTn id="52" fill="hold">
                                <p:stCondLst>
                                  <p:cond delay="3500"/>
                                </p:stCondLst>
                                <p:childTnLst>
                                  <p:par>
                                    <p:cTn id="53" presetID="21" presetClass="entr" presetSubtype="1"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heel(1)">
                                          <p:cBhvr>
                                            <p:cTn id="55" dur="2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64"/>
                                            </p:tgtEl>
                                          </p:cBhvr>
                                        </p:animEffect>
                                        <p:set>
                                          <p:cBhvr>
                                            <p:cTn id="60" dur="1" fill="hold">
                                              <p:stCondLst>
                                                <p:cond delay="499"/>
                                              </p:stCondLst>
                                            </p:cTn>
                                            <p:tgtEl>
                                              <p:spTgt spid="64"/>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childTnLst>
                              </p:cTn>
                            </p:par>
                            <p:par>
                              <p:cTn id="64" fill="hold">
                                <p:stCondLst>
                                  <p:cond delay="500"/>
                                </p:stCondLst>
                                <p:childTnLst>
                                  <p:par>
                                    <p:cTn id="65" presetID="35" presetClass="exit" presetSubtype="0" fill="hold" grpId="1" nodeType="afterEffect">
                                      <p:stCondLst>
                                        <p:cond delay="0"/>
                                      </p:stCondLst>
                                      <p:childTnLst>
                                        <p:animEffect transition="out" filter="fade">
                                          <p:cBhvr>
                                            <p:cTn id="66" dur="2000"/>
                                            <p:tgtEl>
                                              <p:spTgt spid="2"/>
                                            </p:tgtEl>
                                          </p:cBhvr>
                                        </p:animEffect>
                                        <p:anim calcmode="lin" valueType="num">
                                          <p:cBhvr>
                                            <p:cTn id="67" dur="2000"/>
                                            <p:tgtEl>
                                              <p:spTgt spid="2"/>
                                            </p:tgtEl>
                                            <p:attrNameLst>
                                              <p:attrName>style.rotation</p:attrName>
                                            </p:attrNameLst>
                                          </p:cBhvr>
                                          <p:tavLst>
                                            <p:tav tm="0">
                                              <p:val>
                                                <p:fltVal val="0"/>
                                              </p:val>
                                            </p:tav>
                                            <p:tav tm="100000">
                                              <p:val>
                                                <p:fltVal val="720"/>
                                              </p:val>
                                            </p:tav>
                                          </p:tavLst>
                                        </p:anim>
                                        <p:anim calcmode="lin" valueType="num">
                                          <p:cBhvr>
                                            <p:cTn id="68" dur="2000"/>
                                            <p:tgtEl>
                                              <p:spTgt spid="2"/>
                                            </p:tgtEl>
                                            <p:attrNameLst>
                                              <p:attrName>ppt_h</p:attrName>
                                            </p:attrNameLst>
                                          </p:cBhvr>
                                          <p:tavLst>
                                            <p:tav tm="0">
                                              <p:val>
                                                <p:strVal val="ppt_h"/>
                                              </p:val>
                                            </p:tav>
                                            <p:tav tm="100000">
                                              <p:val>
                                                <p:fltVal val="0"/>
                                              </p:val>
                                            </p:tav>
                                          </p:tavLst>
                                        </p:anim>
                                        <p:anim calcmode="lin" valueType="num">
                                          <p:cBhvr>
                                            <p:cTn id="69" dur="2000"/>
                                            <p:tgtEl>
                                              <p:spTgt spid="2"/>
                                            </p:tgtEl>
                                            <p:attrNameLst>
                                              <p:attrName>ppt_w</p:attrName>
                                            </p:attrNameLst>
                                          </p:cBhvr>
                                          <p:tavLst>
                                            <p:tav tm="0">
                                              <p:val>
                                                <p:strVal val="ppt_w"/>
                                              </p:val>
                                            </p:tav>
                                            <p:tav tm="100000">
                                              <p:val>
                                                <p:fltVal val="0"/>
                                              </p:val>
                                            </p:tav>
                                          </p:tavLst>
                                        </p:anim>
                                        <p:set>
                                          <p:cBhvr>
                                            <p:cTn id="70" dur="1" fill="hold">
                                              <p:stCondLst>
                                                <p:cond delay="1999"/>
                                              </p:stCondLst>
                                            </p:cTn>
                                            <p:tgtEl>
                                              <p:spTgt spid="2"/>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9"/>
                                            </p:tgtEl>
                                          </p:cBhvr>
                                        </p:animEffect>
                                        <p:set>
                                          <p:cBhvr>
                                            <p:cTn id="73" dur="1" fill="hold">
                                              <p:stCondLst>
                                                <p:cond delay="49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62"/>
                                            </p:tgtEl>
                                          </p:cBhvr>
                                        </p:animEffect>
                                        <p:set>
                                          <p:cBhvr>
                                            <p:cTn id="76" dur="1" fill="hold">
                                              <p:stCondLst>
                                                <p:cond delay="499"/>
                                              </p:stCondLst>
                                            </p:cTn>
                                            <p:tgtEl>
                                              <p:spTgt spid="62"/>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8"/>
                                            </p:tgtEl>
                                          </p:cBhvr>
                                        </p:animEffect>
                                        <p:set>
                                          <p:cBhvr>
                                            <p:cTn id="79" dur="1" fill="hold">
                                              <p:stCondLst>
                                                <p:cond delay="499"/>
                                              </p:stCondLst>
                                            </p:cTn>
                                            <p:tgtEl>
                                              <p:spTgt spid="8"/>
                                            </p:tgtEl>
                                            <p:attrNameLst>
                                              <p:attrName>style.visibility</p:attrName>
                                            </p:attrNameLst>
                                          </p:cBhvr>
                                          <p:to>
                                            <p:strVal val="hidden"/>
                                          </p:to>
                                        </p:set>
                                      </p:childTnLst>
                                    </p:cTn>
                                  </p:par>
                                  <p:par>
                                    <p:cTn id="80" presetID="5" presetClass="exit" presetSubtype="10" fill="hold" grpId="1" nodeType="withEffect">
                                      <p:stCondLst>
                                        <p:cond delay="0"/>
                                      </p:stCondLst>
                                      <p:iterate type="lt">
                                        <p:tmPct val="0"/>
                                      </p:iterate>
                                      <p:childTnLst>
                                        <p:animEffect transition="out" filter="checkerboard(across)">
                                          <p:cBhvr>
                                            <p:cTn id="81" dur="500"/>
                                            <p:tgtEl>
                                              <p:spTgt spid="7"/>
                                            </p:tgtEl>
                                          </p:cBhvr>
                                        </p:animEffect>
                                        <p:set>
                                          <p:cBhvr>
                                            <p:cTn id="82" dur="1" fill="hold">
                                              <p:stCondLst>
                                                <p:cond delay="499"/>
                                              </p:stCondLst>
                                            </p:cTn>
                                            <p:tgtEl>
                                              <p:spTgt spid="7"/>
                                            </p:tgtEl>
                                            <p:attrNameLst>
                                              <p:attrName>style.visibility</p:attrName>
                                            </p:attrNameLst>
                                          </p:cBhvr>
                                          <p:to>
                                            <p:strVal val="hidden"/>
                                          </p:to>
                                        </p:set>
                                      </p:childTnLst>
                                    </p:cTn>
                                  </p:par>
                                  <p:par>
                                    <p:cTn id="83" presetID="5" presetClass="exit" presetSubtype="10" fill="hold" grpId="1" nodeType="withEffect">
                                      <p:stCondLst>
                                        <p:cond delay="0"/>
                                      </p:stCondLst>
                                      <p:iterate type="lt">
                                        <p:tmPct val="0"/>
                                      </p:iterate>
                                      <p:childTnLst>
                                        <p:animEffect transition="out" filter="checkerboard(across)">
                                          <p:cBhvr>
                                            <p:cTn id="84" dur="500"/>
                                            <p:tgtEl>
                                              <p:spTgt spid="25"/>
                                            </p:tgtEl>
                                          </p:cBhvr>
                                        </p:animEffect>
                                        <p:set>
                                          <p:cBhvr>
                                            <p:cTn id="85" dur="1" fill="hold">
                                              <p:stCondLst>
                                                <p:cond delay="499"/>
                                              </p:stCondLst>
                                            </p:cTn>
                                            <p:tgtEl>
                                              <p:spTgt spid="25"/>
                                            </p:tgtEl>
                                            <p:attrNameLst>
                                              <p:attrName>style.visibility</p:attrName>
                                            </p:attrNameLst>
                                          </p:cBhvr>
                                          <p:to>
                                            <p:strVal val="hidden"/>
                                          </p:to>
                                        </p:set>
                                      </p:childTnLst>
                                    </p:cTn>
                                  </p:par>
                                  <p:par>
                                    <p:cTn id="86" presetID="53" presetClass="exit" presetSubtype="32" fill="hold" nodeType="withEffect">
                                      <p:stCondLst>
                                        <p:cond delay="0"/>
                                      </p:stCondLst>
                                      <p:childTnLst>
                                        <p:anim calcmode="lin" valueType="num">
                                          <p:cBhvr>
                                            <p:cTn id="87" dur="500"/>
                                            <p:tgtEl>
                                              <p:spTgt spid="5"/>
                                            </p:tgtEl>
                                            <p:attrNameLst>
                                              <p:attrName>ppt_w</p:attrName>
                                            </p:attrNameLst>
                                          </p:cBhvr>
                                          <p:tavLst>
                                            <p:tav tm="0">
                                              <p:val>
                                                <p:strVal val="ppt_w"/>
                                              </p:val>
                                            </p:tav>
                                            <p:tav tm="100000">
                                              <p:val>
                                                <p:fltVal val="0"/>
                                              </p:val>
                                            </p:tav>
                                          </p:tavLst>
                                        </p:anim>
                                        <p:anim calcmode="lin" valueType="num">
                                          <p:cBhvr>
                                            <p:cTn id="88" dur="500"/>
                                            <p:tgtEl>
                                              <p:spTgt spid="5"/>
                                            </p:tgtEl>
                                            <p:attrNameLst>
                                              <p:attrName>ppt_h</p:attrName>
                                            </p:attrNameLst>
                                          </p:cBhvr>
                                          <p:tavLst>
                                            <p:tav tm="0">
                                              <p:val>
                                                <p:strVal val="ppt_h"/>
                                              </p:val>
                                            </p:tav>
                                            <p:tav tm="100000">
                                              <p:val>
                                                <p:fltVal val="0"/>
                                              </p:val>
                                            </p:tav>
                                          </p:tavLst>
                                        </p:anim>
                                        <p:animEffect transition="out" filter="fade">
                                          <p:cBhvr>
                                            <p:cTn id="89" dur="500"/>
                                            <p:tgtEl>
                                              <p:spTgt spid="5"/>
                                            </p:tgtEl>
                                          </p:cBhvr>
                                        </p:animEffect>
                                        <p:set>
                                          <p:cBhvr>
                                            <p:cTn id="90" dur="1" fill="hold">
                                              <p:stCondLst>
                                                <p:cond delay="499"/>
                                              </p:stCondLst>
                                            </p:cTn>
                                            <p:tgtEl>
                                              <p:spTgt spid="5"/>
                                            </p:tgtEl>
                                            <p:attrNameLst>
                                              <p:attrName>style.visibility</p:attrName>
                                            </p:attrNameLst>
                                          </p:cBhvr>
                                          <p:to>
                                            <p:strVal val="hidden"/>
                                          </p:to>
                                        </p:set>
                                      </p:childTnLst>
                                    </p:cTn>
                                  </p:par>
                                  <p:par>
                                    <p:cTn id="91" presetID="53" presetClass="exit" presetSubtype="32" fill="hold" nodeType="withEffect">
                                      <p:stCondLst>
                                        <p:cond delay="0"/>
                                      </p:stCondLst>
                                      <p:childTnLst>
                                        <p:anim calcmode="lin" valueType="num">
                                          <p:cBhvr>
                                            <p:cTn id="92" dur="500"/>
                                            <p:tgtEl>
                                              <p:spTgt spid="32"/>
                                            </p:tgtEl>
                                            <p:attrNameLst>
                                              <p:attrName>ppt_w</p:attrName>
                                            </p:attrNameLst>
                                          </p:cBhvr>
                                          <p:tavLst>
                                            <p:tav tm="0">
                                              <p:val>
                                                <p:strVal val="ppt_w"/>
                                              </p:val>
                                            </p:tav>
                                            <p:tav tm="100000">
                                              <p:val>
                                                <p:fltVal val="0"/>
                                              </p:val>
                                            </p:tav>
                                          </p:tavLst>
                                        </p:anim>
                                        <p:anim calcmode="lin" valueType="num">
                                          <p:cBhvr>
                                            <p:cTn id="93" dur="500"/>
                                            <p:tgtEl>
                                              <p:spTgt spid="32"/>
                                            </p:tgtEl>
                                            <p:attrNameLst>
                                              <p:attrName>ppt_h</p:attrName>
                                            </p:attrNameLst>
                                          </p:cBhvr>
                                          <p:tavLst>
                                            <p:tav tm="0">
                                              <p:val>
                                                <p:strVal val="ppt_h"/>
                                              </p:val>
                                            </p:tav>
                                            <p:tav tm="100000">
                                              <p:val>
                                                <p:fltVal val="0"/>
                                              </p:val>
                                            </p:tav>
                                          </p:tavLst>
                                        </p:anim>
                                        <p:animEffect transition="out" filter="fade">
                                          <p:cBhvr>
                                            <p:cTn id="94" dur="500"/>
                                            <p:tgtEl>
                                              <p:spTgt spid="32"/>
                                            </p:tgtEl>
                                          </p:cBhvr>
                                        </p:animEffect>
                                        <p:set>
                                          <p:cBhvr>
                                            <p:cTn id="95" dur="1" fill="hold">
                                              <p:stCondLst>
                                                <p:cond delay="499"/>
                                              </p:stCondLst>
                                            </p:cTn>
                                            <p:tgtEl>
                                              <p:spTgt spid="32"/>
                                            </p:tgtEl>
                                            <p:attrNameLst>
                                              <p:attrName>style.visibility</p:attrName>
                                            </p:attrNameLst>
                                          </p:cBhvr>
                                          <p:to>
                                            <p:strVal val="hidden"/>
                                          </p:to>
                                        </p:set>
                                      </p:childTnLst>
                                    </p:cTn>
                                  </p:par>
                                  <p:par>
                                    <p:cTn id="96" presetID="14" presetClass="exit" presetSubtype="10" fill="hold" nodeType="withEffect">
                                      <p:stCondLst>
                                        <p:cond delay="0"/>
                                      </p:stCondLst>
                                      <p:childTnLst>
                                        <p:animEffect transition="out" filter="randombar(horizontal)">
                                          <p:cBhvr>
                                            <p:cTn id="97" dur="500"/>
                                            <p:tgtEl>
                                              <p:spTgt spid="3"/>
                                            </p:tgtEl>
                                          </p:cBhvr>
                                        </p:animEffect>
                                        <p:set>
                                          <p:cBhvr>
                                            <p:cTn id="98" dur="1" fill="hold">
                                              <p:stCondLst>
                                                <p:cond delay="499"/>
                                              </p:stCondLst>
                                            </p:cTn>
                                            <p:tgtEl>
                                              <p:spTgt spid="3"/>
                                            </p:tgtEl>
                                            <p:attrNameLst>
                                              <p:attrName>style.visibility</p:attrName>
                                            </p:attrNameLst>
                                          </p:cBhvr>
                                          <p:to>
                                            <p:strVal val="hidden"/>
                                          </p:to>
                                        </p:set>
                                      </p:childTnLst>
                                    </p:cTn>
                                  </p:par>
                                  <p:par>
                                    <p:cTn id="99" presetID="14" presetClass="exit" presetSubtype="10" fill="hold" nodeType="withEffect">
                                      <p:stCondLst>
                                        <p:cond delay="0"/>
                                      </p:stCondLst>
                                      <p:childTnLst>
                                        <p:animEffect transition="out" filter="randombar(horizontal)">
                                          <p:cBhvr>
                                            <p:cTn id="100" dur="500"/>
                                            <p:tgtEl>
                                              <p:spTgt spid="20"/>
                                            </p:tgtEl>
                                          </p:cBhvr>
                                        </p:animEffect>
                                        <p:set>
                                          <p:cBhvr>
                                            <p:cTn id="101" dur="1" fill="hold">
                                              <p:stCondLst>
                                                <p:cond delay="499"/>
                                              </p:stCondLst>
                                            </p:cTn>
                                            <p:tgtEl>
                                              <p:spTgt spid="20"/>
                                            </p:tgtEl>
                                            <p:attrNameLst>
                                              <p:attrName>style.visibility</p:attrName>
                                            </p:attrNameLst>
                                          </p:cBhvr>
                                          <p:to>
                                            <p:strVal val="hidden"/>
                                          </p:to>
                                        </p:set>
                                      </p:childTnLst>
                                    </p:cTn>
                                  </p:par>
                                </p:childTnLst>
                              </p:cTn>
                            </p:par>
                            <p:par>
                              <p:cTn id="102" fill="hold">
                                <p:stCondLst>
                                  <p:cond delay="2500"/>
                                </p:stCondLst>
                                <p:childTnLst>
                                  <p:par>
                                    <p:cTn id="103" presetID="42" presetClass="path" presetSubtype="0" accel="50000" decel="50000" fill="hold" grpId="0" nodeType="afterEffect">
                                      <p:stCondLst>
                                        <p:cond delay="0"/>
                                      </p:stCondLst>
                                      <p:childTnLst>
                                        <p:animMotion origin="layout" path="M 6.25E-7 -2.96296E-6 L -0.4026 -0.00023 " pathEditMode="relative" rAng="0" ptsTypes="AA">
                                          <p:cBhvr>
                                            <p:cTn id="104" dur="1500" fill="hold"/>
                                            <p:tgtEl>
                                              <p:spTgt spid="56"/>
                                            </p:tgtEl>
                                            <p:attrNameLst>
                                              <p:attrName>ppt_x</p:attrName>
                                              <p:attrName>ppt_y</p:attrName>
                                            </p:attrNameLst>
                                          </p:cBhvr>
                                          <p:rCtr x="-2013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 grpId="0"/>
          <p:bldP spid="7" grpId="1"/>
          <p:bldP spid="25" grpId="0"/>
          <p:bldP spid="25" grpId="1"/>
          <p:bldP spid="9" grpId="0"/>
          <p:bldP spid="9" grpId="1"/>
          <p:bldP spid="2" grpId="0"/>
          <p:bldP spid="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750"/>
                                            <p:tgtEl>
                                              <p:spTgt spid="64"/>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750"/>
                                            <p:tgtEl>
                                              <p:spTgt spid="6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childTnLst>
                                    </p:cTn>
                                  </p:par>
                                </p:childTnLst>
                              </p:cTn>
                            </p:par>
                            <p:par>
                              <p:cTn id="19" fill="hold">
                                <p:stCondLst>
                                  <p:cond delay="2250"/>
                                </p:stCondLst>
                                <p:childTnLst>
                                  <p:par>
                                    <p:cTn id="20" presetID="45" presetClass="entr" presetSubtype="0" fill="hold" nodeType="after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ppt_w</p:attrName>
                                            </p:attrNameLst>
                                          </p:cBhvr>
                                          <p:tavLst>
                                            <p:tav tm="0" fmla="#ppt_w*sin(2.5*pi*$)">
                                              <p:val>
                                                <p:fltVal val="0"/>
                                              </p:val>
                                            </p:tav>
                                            <p:tav tm="100000">
                                              <p:val>
                                                <p:fltVal val="1"/>
                                              </p:val>
                                            </p:tav>
                                          </p:tavLst>
                                        </p:anim>
                                        <p:anim calcmode="lin" valueType="num">
                                          <p:cBhvr>
                                            <p:cTn id="24" dur="1000" fill="hold"/>
                                            <p:tgtEl>
                                              <p:spTgt spid="62"/>
                                            </p:tgtEl>
                                            <p:attrNameLst>
                                              <p:attrName>ppt_h</p:attrName>
                                            </p:attrNameLst>
                                          </p:cBhvr>
                                          <p:tavLst>
                                            <p:tav tm="0">
                                              <p:val>
                                                <p:strVal val="#ppt_h"/>
                                              </p:val>
                                            </p:tav>
                                            <p:tav tm="100000">
                                              <p:val>
                                                <p:strVal val="#ppt_h"/>
                                              </p:val>
                                            </p:tav>
                                          </p:tavLst>
                                        </p:anim>
                                      </p:childTnLst>
                                    </p:cTn>
                                  </p:par>
                                  <p:par>
                                    <p:cTn id="25" presetID="2" presetClass="entr" presetSubtype="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7"/>
                                            </p:tgtEl>
                                            <p:attrNameLst>
                                              <p:attrName>ppt_y</p:attrName>
                                            </p:attrNameLst>
                                          </p:cBhvr>
                                          <p:tavLst>
                                            <p:tav tm="0">
                                              <p:val>
                                                <p:strVal val="#ppt_y"/>
                                              </p:val>
                                            </p:tav>
                                            <p:tav tm="100000">
                                              <p:val>
                                                <p:strVal val="#ppt_y"/>
                                              </p:val>
                                            </p:tav>
                                          </p:tavLst>
                                        </p:anim>
                                        <p:anim calcmode="lin" valueType="num">
                                          <p:cBhvr>
                                            <p:cTn id="3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7"/>
                                            </p:tgtEl>
                                          </p:cBhvr>
                                        </p:animEffect>
                                      </p:childTnLst>
                                    </p:cTn>
                                  </p:par>
                                  <p:par>
                                    <p:cTn id="36" presetID="41" presetClass="entr" presetSubtype="0" fill="hold" grpId="0" nodeType="withEffect">
                                      <p:stCondLst>
                                        <p:cond delay="0"/>
                                      </p:stCondLst>
                                      <p:iterate type="lt">
                                        <p:tmPct val="10000"/>
                                      </p:iterate>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25"/>
                                            </p:tgtEl>
                                            <p:attrNameLst>
                                              <p:attrName>ppt_y</p:attrName>
                                            </p:attrNameLst>
                                          </p:cBhvr>
                                          <p:tavLst>
                                            <p:tav tm="0">
                                              <p:val>
                                                <p:strVal val="#ppt_y"/>
                                              </p:val>
                                            </p:tav>
                                            <p:tav tm="100000">
                                              <p:val>
                                                <p:strVal val="#ppt_y"/>
                                              </p:val>
                                            </p:tav>
                                          </p:tavLst>
                                        </p:anim>
                                        <p:anim calcmode="lin" valueType="num">
                                          <p:cBhvr>
                                            <p:cTn id="40"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25"/>
                                            </p:tgtEl>
                                          </p:cBhvr>
                                        </p:animEffect>
                                      </p:childTnLst>
                                    </p:cTn>
                                  </p:par>
                                  <p:par>
                                    <p:cTn id="43" presetID="2" presetClass="entr" presetSubtype="8"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1000" fill="hold"/>
                                            <p:tgtEl>
                                              <p:spTgt spid="5"/>
                                            </p:tgtEl>
                                            <p:attrNameLst>
                                              <p:attrName>ppt_x</p:attrName>
                                            </p:attrNameLst>
                                          </p:cBhvr>
                                          <p:tavLst>
                                            <p:tav tm="0">
                                              <p:val>
                                                <p:strVal val="0-#ppt_w/2"/>
                                              </p:val>
                                            </p:tav>
                                            <p:tav tm="100000">
                                              <p:val>
                                                <p:strVal val="#ppt_x"/>
                                              </p:val>
                                            </p:tav>
                                          </p:tavLst>
                                        </p:anim>
                                        <p:anim calcmode="lin" valueType="num">
                                          <p:cBhvr additive="base">
                                            <p:cTn id="46" dur="1000" fill="hold"/>
                                            <p:tgtEl>
                                              <p:spTgt spid="5"/>
                                            </p:tgtEl>
                                            <p:attrNameLst>
                                              <p:attrName>ppt_y</p:attrName>
                                            </p:attrNameLst>
                                          </p:cBhvr>
                                          <p:tavLst>
                                            <p:tav tm="0">
                                              <p:val>
                                                <p:strVal val="#ppt_y"/>
                                              </p:val>
                                            </p:tav>
                                            <p:tav tm="100000">
                                              <p:val>
                                                <p:strVal val="#ppt_y"/>
                                              </p:val>
                                            </p:tav>
                                          </p:tavLst>
                                        </p:anim>
                                      </p:childTnLst>
                                    </p:cTn>
                                  </p:par>
                                  <p:par>
                                    <p:cTn id="47" presetID="8" presetClass="emph" presetSubtype="0" fill="hold" nodeType="withEffect">
                                      <p:stCondLst>
                                        <p:cond delay="0"/>
                                      </p:stCondLst>
                                      <p:childTnLst>
                                        <p:animRot by="21600000">
                                          <p:cBhvr>
                                            <p:cTn id="48" dur="1000" fill="hold"/>
                                            <p:tgtEl>
                                              <p:spTgt spid="5"/>
                                            </p:tgtEl>
                                            <p:attrNameLst>
                                              <p:attrName>r</p:attrName>
                                            </p:attrNameLst>
                                          </p:cBhvr>
                                        </p:animRot>
                                      </p:childTnLst>
                                    </p:cTn>
                                  </p:par>
                                  <p:par>
                                    <p:cTn id="49" presetID="2" presetClass="entr" presetSubtype="2"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1000" fill="hold"/>
                                            <p:tgtEl>
                                              <p:spTgt spid="32"/>
                                            </p:tgtEl>
                                            <p:attrNameLst>
                                              <p:attrName>ppt_x</p:attrName>
                                            </p:attrNameLst>
                                          </p:cBhvr>
                                          <p:tavLst>
                                            <p:tav tm="0">
                                              <p:val>
                                                <p:strVal val="1+#ppt_w/2"/>
                                              </p:val>
                                            </p:tav>
                                            <p:tav tm="100000">
                                              <p:val>
                                                <p:strVal val="#ppt_x"/>
                                              </p:val>
                                            </p:tav>
                                          </p:tavLst>
                                        </p:anim>
                                        <p:anim calcmode="lin" valueType="num">
                                          <p:cBhvr additive="base">
                                            <p:cTn id="52" dur="1000" fill="hold"/>
                                            <p:tgtEl>
                                              <p:spTgt spid="32"/>
                                            </p:tgtEl>
                                            <p:attrNameLst>
                                              <p:attrName>ppt_y</p:attrName>
                                            </p:attrNameLst>
                                          </p:cBhvr>
                                          <p:tavLst>
                                            <p:tav tm="0">
                                              <p:val>
                                                <p:strVal val="#ppt_y"/>
                                              </p:val>
                                            </p:tav>
                                            <p:tav tm="100000">
                                              <p:val>
                                                <p:strVal val="#ppt_y"/>
                                              </p:val>
                                            </p:tav>
                                          </p:tavLst>
                                        </p:anim>
                                      </p:childTnLst>
                                    </p:cTn>
                                  </p:par>
                                  <p:par>
                                    <p:cTn id="53" presetID="8" presetClass="emph" presetSubtype="0" fill="hold" nodeType="withEffect">
                                      <p:stCondLst>
                                        <p:cond delay="0"/>
                                      </p:stCondLst>
                                      <p:childTnLst>
                                        <p:animRot by="21600000">
                                          <p:cBhvr>
                                            <p:cTn id="54" dur="1000" fill="hold"/>
                                            <p:tgtEl>
                                              <p:spTgt spid="32"/>
                                            </p:tgtEl>
                                            <p:attrNameLst>
                                              <p:attrName>r</p:attrName>
                                            </p:attrNameLst>
                                          </p:cBhvr>
                                        </p:animRot>
                                      </p:childTnLst>
                                    </p:cTn>
                                  </p:par>
                                </p:childTnLst>
                              </p:cTn>
                            </p:par>
                            <p:par>
                              <p:cTn id="55" fill="hold">
                                <p:stCondLst>
                                  <p:cond delay="3500"/>
                                </p:stCondLst>
                                <p:childTnLst>
                                  <p:par>
                                    <p:cTn id="56" presetID="21" presetClass="entr" presetSubtype="1" fill="hold" grpId="0" nodeType="after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heel(1)">
                                          <p:cBhvr>
                                            <p:cTn id="58" dur="20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64"/>
                                            </p:tgtEl>
                                          </p:cBhvr>
                                        </p:animEffect>
                                        <p:set>
                                          <p:cBhvr>
                                            <p:cTn id="63" dur="1" fill="hold">
                                              <p:stCondLst>
                                                <p:cond delay="499"/>
                                              </p:stCondLst>
                                            </p:cTn>
                                            <p:tgtEl>
                                              <p:spTgt spid="6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63"/>
                                            </p:tgtEl>
                                          </p:cBhvr>
                                        </p:animEffect>
                                        <p:set>
                                          <p:cBhvr>
                                            <p:cTn id="66" dur="1" fill="hold">
                                              <p:stCondLst>
                                                <p:cond delay="499"/>
                                              </p:stCondLst>
                                            </p:cTn>
                                            <p:tgtEl>
                                              <p:spTgt spid="63"/>
                                            </p:tgtEl>
                                            <p:attrNameLst>
                                              <p:attrName>style.visibility</p:attrName>
                                            </p:attrNameLst>
                                          </p:cBhvr>
                                          <p:to>
                                            <p:strVal val="hidden"/>
                                          </p:to>
                                        </p:set>
                                      </p:childTnLst>
                                    </p:cTn>
                                  </p:par>
                                </p:childTnLst>
                              </p:cTn>
                            </p:par>
                            <p:par>
                              <p:cTn id="67" fill="hold">
                                <p:stCondLst>
                                  <p:cond delay="500"/>
                                </p:stCondLst>
                                <p:childTnLst>
                                  <p:par>
                                    <p:cTn id="68" presetID="35" presetClass="exit" presetSubtype="0" fill="hold" grpId="1" nodeType="afterEffect">
                                      <p:stCondLst>
                                        <p:cond delay="0"/>
                                      </p:stCondLst>
                                      <p:childTnLst>
                                        <p:animEffect transition="out" filter="fade">
                                          <p:cBhvr>
                                            <p:cTn id="69" dur="2000"/>
                                            <p:tgtEl>
                                              <p:spTgt spid="2"/>
                                            </p:tgtEl>
                                          </p:cBhvr>
                                        </p:animEffect>
                                        <p:anim calcmode="lin" valueType="num">
                                          <p:cBhvr>
                                            <p:cTn id="70" dur="2000"/>
                                            <p:tgtEl>
                                              <p:spTgt spid="2"/>
                                            </p:tgtEl>
                                            <p:attrNameLst>
                                              <p:attrName>style.rotation</p:attrName>
                                            </p:attrNameLst>
                                          </p:cBhvr>
                                          <p:tavLst>
                                            <p:tav tm="0">
                                              <p:val>
                                                <p:fltVal val="0"/>
                                              </p:val>
                                            </p:tav>
                                            <p:tav tm="100000">
                                              <p:val>
                                                <p:fltVal val="720"/>
                                              </p:val>
                                            </p:tav>
                                          </p:tavLst>
                                        </p:anim>
                                        <p:anim calcmode="lin" valueType="num">
                                          <p:cBhvr>
                                            <p:cTn id="71" dur="2000"/>
                                            <p:tgtEl>
                                              <p:spTgt spid="2"/>
                                            </p:tgtEl>
                                            <p:attrNameLst>
                                              <p:attrName>ppt_h</p:attrName>
                                            </p:attrNameLst>
                                          </p:cBhvr>
                                          <p:tavLst>
                                            <p:tav tm="0">
                                              <p:val>
                                                <p:strVal val="ppt_h"/>
                                              </p:val>
                                            </p:tav>
                                            <p:tav tm="100000">
                                              <p:val>
                                                <p:fltVal val="0"/>
                                              </p:val>
                                            </p:tav>
                                          </p:tavLst>
                                        </p:anim>
                                        <p:anim calcmode="lin" valueType="num">
                                          <p:cBhvr>
                                            <p:cTn id="72" dur="2000"/>
                                            <p:tgtEl>
                                              <p:spTgt spid="2"/>
                                            </p:tgtEl>
                                            <p:attrNameLst>
                                              <p:attrName>ppt_w</p:attrName>
                                            </p:attrNameLst>
                                          </p:cBhvr>
                                          <p:tavLst>
                                            <p:tav tm="0">
                                              <p:val>
                                                <p:strVal val="ppt_w"/>
                                              </p:val>
                                            </p:tav>
                                            <p:tav tm="100000">
                                              <p:val>
                                                <p:fltVal val="0"/>
                                              </p:val>
                                            </p:tav>
                                          </p:tavLst>
                                        </p:anim>
                                        <p:set>
                                          <p:cBhvr>
                                            <p:cTn id="73" dur="1" fill="hold">
                                              <p:stCondLst>
                                                <p:cond delay="19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9"/>
                                            </p:tgtEl>
                                          </p:cBhvr>
                                        </p:animEffect>
                                        <p:set>
                                          <p:cBhvr>
                                            <p:cTn id="76" dur="1" fill="hold">
                                              <p:stCondLst>
                                                <p:cond delay="499"/>
                                              </p:stCondLst>
                                            </p:cTn>
                                            <p:tgtEl>
                                              <p:spTgt spid="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4" presetClass="exit" presetSubtype="10" fill="hold" nodeType="withEffect">
                                      <p:stCondLst>
                                        <p:cond delay="0"/>
                                      </p:stCondLst>
                                      <p:childTnLst>
                                        <p:animEffect transition="out" filter="randombar(horizontal)">
                                          <p:cBhvr>
                                            <p:cTn id="81" dur="500"/>
                                            <p:tgtEl>
                                              <p:spTgt spid="8"/>
                                            </p:tgtEl>
                                          </p:cBhvr>
                                        </p:animEffect>
                                        <p:set>
                                          <p:cBhvr>
                                            <p:cTn id="82" dur="1" fill="hold">
                                              <p:stCondLst>
                                                <p:cond delay="499"/>
                                              </p:stCondLst>
                                            </p:cTn>
                                            <p:tgtEl>
                                              <p:spTgt spid="8"/>
                                            </p:tgtEl>
                                            <p:attrNameLst>
                                              <p:attrName>style.visibility</p:attrName>
                                            </p:attrNameLst>
                                          </p:cBhvr>
                                          <p:to>
                                            <p:strVal val="hidden"/>
                                          </p:to>
                                        </p:set>
                                      </p:childTnLst>
                                    </p:cTn>
                                  </p:par>
                                  <p:par>
                                    <p:cTn id="83" presetID="5" presetClass="exit" presetSubtype="10" fill="hold" grpId="1" nodeType="withEffect">
                                      <p:stCondLst>
                                        <p:cond delay="0"/>
                                      </p:stCondLst>
                                      <p:iterate type="lt">
                                        <p:tmPct val="0"/>
                                      </p:iterate>
                                      <p:childTnLst>
                                        <p:animEffect transition="out" filter="checkerboard(across)">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5" presetClass="exit" presetSubtype="10" fill="hold" grpId="1" nodeType="withEffect">
                                      <p:stCondLst>
                                        <p:cond delay="0"/>
                                      </p:stCondLst>
                                      <p:iterate type="lt">
                                        <p:tmPct val="0"/>
                                      </p:iterate>
                                      <p:childTnLst>
                                        <p:animEffect transition="out" filter="checkerboard(across)">
                                          <p:cBhvr>
                                            <p:cTn id="87" dur="500"/>
                                            <p:tgtEl>
                                              <p:spTgt spid="25"/>
                                            </p:tgtEl>
                                          </p:cBhvr>
                                        </p:animEffect>
                                        <p:set>
                                          <p:cBhvr>
                                            <p:cTn id="88" dur="1" fill="hold">
                                              <p:stCondLst>
                                                <p:cond delay="499"/>
                                              </p:stCondLst>
                                            </p:cTn>
                                            <p:tgtEl>
                                              <p:spTgt spid="25"/>
                                            </p:tgtEl>
                                            <p:attrNameLst>
                                              <p:attrName>style.visibility</p:attrName>
                                            </p:attrNameLst>
                                          </p:cBhvr>
                                          <p:to>
                                            <p:strVal val="hidden"/>
                                          </p:to>
                                        </p:set>
                                      </p:childTnLst>
                                    </p:cTn>
                                  </p:par>
                                  <p:par>
                                    <p:cTn id="89" presetID="53" presetClass="exit" presetSubtype="32" fill="hold" nodeType="withEffect">
                                      <p:stCondLst>
                                        <p:cond delay="0"/>
                                      </p:stCondLst>
                                      <p:childTnLst>
                                        <p:anim calcmode="lin" valueType="num">
                                          <p:cBhvr>
                                            <p:cTn id="90" dur="500"/>
                                            <p:tgtEl>
                                              <p:spTgt spid="5"/>
                                            </p:tgtEl>
                                            <p:attrNameLst>
                                              <p:attrName>ppt_w</p:attrName>
                                            </p:attrNameLst>
                                          </p:cBhvr>
                                          <p:tavLst>
                                            <p:tav tm="0">
                                              <p:val>
                                                <p:strVal val="ppt_w"/>
                                              </p:val>
                                            </p:tav>
                                            <p:tav tm="100000">
                                              <p:val>
                                                <p:fltVal val="0"/>
                                              </p:val>
                                            </p:tav>
                                          </p:tavLst>
                                        </p:anim>
                                        <p:anim calcmode="lin" valueType="num">
                                          <p:cBhvr>
                                            <p:cTn id="91" dur="500"/>
                                            <p:tgtEl>
                                              <p:spTgt spid="5"/>
                                            </p:tgtEl>
                                            <p:attrNameLst>
                                              <p:attrName>ppt_h</p:attrName>
                                            </p:attrNameLst>
                                          </p:cBhvr>
                                          <p:tavLst>
                                            <p:tav tm="0">
                                              <p:val>
                                                <p:strVal val="ppt_h"/>
                                              </p:val>
                                            </p:tav>
                                            <p:tav tm="100000">
                                              <p:val>
                                                <p:fltVal val="0"/>
                                              </p:val>
                                            </p:tav>
                                          </p:tavLst>
                                        </p:anim>
                                        <p:animEffect transition="out" filter="fade">
                                          <p:cBhvr>
                                            <p:cTn id="92" dur="500"/>
                                            <p:tgtEl>
                                              <p:spTgt spid="5"/>
                                            </p:tgtEl>
                                          </p:cBhvr>
                                        </p:animEffect>
                                        <p:set>
                                          <p:cBhvr>
                                            <p:cTn id="93" dur="1" fill="hold">
                                              <p:stCondLst>
                                                <p:cond delay="499"/>
                                              </p:stCondLst>
                                            </p:cTn>
                                            <p:tgtEl>
                                              <p:spTgt spid="5"/>
                                            </p:tgtEl>
                                            <p:attrNameLst>
                                              <p:attrName>style.visibility</p:attrName>
                                            </p:attrNameLst>
                                          </p:cBhvr>
                                          <p:to>
                                            <p:strVal val="hidden"/>
                                          </p:to>
                                        </p:set>
                                      </p:childTnLst>
                                    </p:cTn>
                                  </p:par>
                                  <p:par>
                                    <p:cTn id="94" presetID="53" presetClass="exit" presetSubtype="32" fill="hold" nodeType="withEffect">
                                      <p:stCondLst>
                                        <p:cond delay="0"/>
                                      </p:stCondLst>
                                      <p:childTnLst>
                                        <p:anim calcmode="lin" valueType="num">
                                          <p:cBhvr>
                                            <p:cTn id="95" dur="500"/>
                                            <p:tgtEl>
                                              <p:spTgt spid="32"/>
                                            </p:tgtEl>
                                            <p:attrNameLst>
                                              <p:attrName>ppt_w</p:attrName>
                                            </p:attrNameLst>
                                          </p:cBhvr>
                                          <p:tavLst>
                                            <p:tav tm="0">
                                              <p:val>
                                                <p:strVal val="ppt_w"/>
                                              </p:val>
                                            </p:tav>
                                            <p:tav tm="100000">
                                              <p:val>
                                                <p:fltVal val="0"/>
                                              </p:val>
                                            </p:tav>
                                          </p:tavLst>
                                        </p:anim>
                                        <p:anim calcmode="lin" valueType="num">
                                          <p:cBhvr>
                                            <p:cTn id="96" dur="500"/>
                                            <p:tgtEl>
                                              <p:spTgt spid="32"/>
                                            </p:tgtEl>
                                            <p:attrNameLst>
                                              <p:attrName>ppt_h</p:attrName>
                                            </p:attrNameLst>
                                          </p:cBhvr>
                                          <p:tavLst>
                                            <p:tav tm="0">
                                              <p:val>
                                                <p:strVal val="ppt_h"/>
                                              </p:val>
                                            </p:tav>
                                            <p:tav tm="100000">
                                              <p:val>
                                                <p:fltVal val="0"/>
                                              </p:val>
                                            </p:tav>
                                          </p:tavLst>
                                        </p:anim>
                                        <p:animEffect transition="out" filter="fade">
                                          <p:cBhvr>
                                            <p:cTn id="97" dur="500"/>
                                            <p:tgtEl>
                                              <p:spTgt spid="32"/>
                                            </p:tgtEl>
                                          </p:cBhvr>
                                        </p:animEffect>
                                        <p:set>
                                          <p:cBhvr>
                                            <p:cTn id="98" dur="1" fill="hold">
                                              <p:stCondLst>
                                                <p:cond delay="499"/>
                                              </p:stCondLst>
                                            </p:cTn>
                                            <p:tgtEl>
                                              <p:spTgt spid="32"/>
                                            </p:tgtEl>
                                            <p:attrNameLst>
                                              <p:attrName>style.visibility</p:attrName>
                                            </p:attrNameLst>
                                          </p:cBhvr>
                                          <p:to>
                                            <p:strVal val="hidden"/>
                                          </p:to>
                                        </p:set>
                                      </p:childTnLst>
                                    </p:cTn>
                                  </p:par>
                                  <p:par>
                                    <p:cTn id="99" presetID="14" presetClass="exit" presetSubtype="10" fill="hold" nodeType="withEffect">
                                      <p:stCondLst>
                                        <p:cond delay="0"/>
                                      </p:stCondLst>
                                      <p:childTnLst>
                                        <p:animEffect transition="out" filter="randombar(horizontal)">
                                          <p:cBhvr>
                                            <p:cTn id="100" dur="500"/>
                                            <p:tgtEl>
                                              <p:spTgt spid="3"/>
                                            </p:tgtEl>
                                          </p:cBhvr>
                                        </p:animEffect>
                                        <p:set>
                                          <p:cBhvr>
                                            <p:cTn id="101" dur="1" fill="hold">
                                              <p:stCondLst>
                                                <p:cond delay="499"/>
                                              </p:stCondLst>
                                            </p:cTn>
                                            <p:tgtEl>
                                              <p:spTgt spid="3"/>
                                            </p:tgtEl>
                                            <p:attrNameLst>
                                              <p:attrName>style.visibility</p:attrName>
                                            </p:attrNameLst>
                                          </p:cBhvr>
                                          <p:to>
                                            <p:strVal val="hidden"/>
                                          </p:to>
                                        </p:set>
                                      </p:childTnLst>
                                    </p:cTn>
                                  </p:par>
                                  <p:par>
                                    <p:cTn id="102" presetID="14" presetClass="exit" presetSubtype="10" fill="hold" nodeType="withEffect">
                                      <p:stCondLst>
                                        <p:cond delay="0"/>
                                      </p:stCondLst>
                                      <p:childTnLst>
                                        <p:animEffect transition="out" filter="randombar(horizontal)">
                                          <p:cBhvr>
                                            <p:cTn id="103" dur="500"/>
                                            <p:tgtEl>
                                              <p:spTgt spid="20"/>
                                            </p:tgtEl>
                                          </p:cBhvr>
                                        </p:animEffect>
                                        <p:set>
                                          <p:cBhvr>
                                            <p:cTn id="104" dur="1" fill="hold">
                                              <p:stCondLst>
                                                <p:cond delay="499"/>
                                              </p:stCondLst>
                                            </p:cTn>
                                            <p:tgtEl>
                                              <p:spTgt spid="20"/>
                                            </p:tgtEl>
                                            <p:attrNameLst>
                                              <p:attrName>style.visibility</p:attrName>
                                            </p:attrNameLst>
                                          </p:cBhvr>
                                          <p:to>
                                            <p:strVal val="hidden"/>
                                          </p:to>
                                        </p:set>
                                      </p:childTnLst>
                                    </p:cTn>
                                  </p:par>
                                </p:childTnLst>
                              </p:cTn>
                            </p:par>
                            <p:par>
                              <p:cTn id="105" fill="hold">
                                <p:stCondLst>
                                  <p:cond delay="2500"/>
                                </p:stCondLst>
                                <p:childTnLst>
                                  <p:par>
                                    <p:cTn id="106" presetID="42" presetClass="path" presetSubtype="0" accel="50000" decel="50000" fill="hold" grpId="0" nodeType="afterEffect">
                                      <p:stCondLst>
                                        <p:cond delay="0"/>
                                      </p:stCondLst>
                                      <p:childTnLst>
                                        <p:animMotion origin="layout" path="M 6.25E-7 -2.96296E-6 L -0.4026 -0.00023 " pathEditMode="relative" rAng="0" ptsTypes="AA">
                                          <p:cBhvr>
                                            <p:cTn id="107" dur="1500" fill="hold"/>
                                            <p:tgtEl>
                                              <p:spTgt spid="56"/>
                                            </p:tgtEl>
                                            <p:attrNameLst>
                                              <p:attrName>ppt_x</p:attrName>
                                              <p:attrName>ppt_y</p:attrName>
                                            </p:attrNameLst>
                                          </p:cBhvr>
                                          <p:rCtr x="-20130" y="-23"/>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8" fill="hold" display="0">
                      <p:stCondLst>
                        <p:cond delay="indefinite"/>
                      </p:stCondLst>
                      <p:endCondLst>
                        <p:cond evt="onStopAudio" delay="0">
                          <p:tgtEl>
                            <p:sldTgt/>
                          </p:tgtEl>
                        </p:cond>
                      </p:endCondLst>
                    </p:cTn>
                    <p:tgtEl>
                      <p:spTgt spid="6"/>
                    </p:tgtEl>
                  </p:cMediaNode>
                </p:audio>
              </p:childTnLst>
            </p:cTn>
          </p:par>
        </p:tnLst>
        <p:bldLst>
          <p:bldP spid="56" grpId="0" animBg="1"/>
          <p:bldP spid="7" grpId="0"/>
          <p:bldP spid="7" grpId="1"/>
          <p:bldP spid="25" grpId="0"/>
          <p:bldP spid="25" grpId="1"/>
          <p:bldP spid="9" grpId="0"/>
          <p:bldP spid="9" grpId="1"/>
          <p:bldP spid="2" grpId="0"/>
          <p:bldP spid="2" grpId="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190536" y="123945"/>
            <a:ext cx="8478604"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Collecting process</a:t>
            </a:r>
            <a:endParaRPr lang="zh-CN" altLang="en-US" sz="5400" dirty="0">
              <a:solidFill>
                <a:prstClr val="white"/>
              </a:solidFill>
              <a:latin typeface="Castellar" panose="020A0402060406010301" pitchFamily="18" charset="0"/>
            </a:endParaRPr>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3996" y="2678077"/>
            <a:ext cx="2147952" cy="2147952"/>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6667" y="1624671"/>
            <a:ext cx="738000" cy="738000"/>
          </a:xfrm>
          <a:prstGeom prst="rect">
            <a:avLst/>
          </a:prstGeom>
        </p:spPr>
      </p:pic>
      <p:pic>
        <p:nvPicPr>
          <p:cNvPr id="35" name="图片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6073" y="3368765"/>
            <a:ext cx="738000" cy="738000"/>
          </a:xfrm>
          <a:prstGeom prst="rect">
            <a:avLst/>
          </a:prstGeom>
        </p:spPr>
      </p:pic>
      <p:pic>
        <p:nvPicPr>
          <p:cNvPr id="36" name="图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2972" y="5210844"/>
            <a:ext cx="738000" cy="738000"/>
          </a:xfrm>
          <a:prstGeom prst="rect">
            <a:avLst/>
          </a:prstGeom>
        </p:spPr>
      </p:pic>
      <p:pic>
        <p:nvPicPr>
          <p:cNvPr id="50" name="图片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2533684" y="2799553"/>
            <a:ext cx="1933575" cy="1905000"/>
          </a:xfrm>
          <a:prstGeom prst="rect">
            <a:avLst/>
          </a:prstGeom>
        </p:spPr>
      </p:pic>
      <p:pic>
        <p:nvPicPr>
          <p:cNvPr id="55" name="图片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6655" y="1630667"/>
            <a:ext cx="4267996" cy="4267996"/>
          </a:xfrm>
          <a:prstGeom prst="rect">
            <a:avLst/>
          </a:prstGeom>
        </p:spPr>
      </p:pic>
      <p:sp>
        <p:nvSpPr>
          <p:cNvPr id="56" name="矩形 55"/>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矩形 56"/>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文本框 59"/>
          <p:cNvSpPr txBox="1"/>
          <p:nvPr/>
        </p:nvSpPr>
        <p:spPr>
          <a:xfrm>
            <a:off x="1409936" y="4815126"/>
            <a:ext cx="2470676" cy="461665"/>
          </a:xfrm>
          <a:prstGeom prst="rect">
            <a:avLst/>
          </a:prstGeom>
          <a:noFill/>
        </p:spPr>
        <p:txBody>
          <a:bodyPr wrap="none" rtlCol="0">
            <a:spAutoFit/>
          </a:bodyPr>
          <a:lstStyle/>
          <a:p>
            <a:r>
              <a:rPr lang="en-US" altLang="zh-CN" sz="2400" dirty="0">
                <a:solidFill>
                  <a:schemeClr val="bg1">
                    <a:lumMod val="75000"/>
                  </a:schemeClr>
                </a:solidFill>
              </a:rPr>
              <a:t>I/O intensive tasks</a:t>
            </a:r>
            <a:endParaRPr lang="zh-CN" altLang="en-US" sz="2400" dirty="0">
              <a:solidFill>
                <a:schemeClr val="bg1">
                  <a:lumMod val="75000"/>
                </a:schemeClr>
              </a:solidFill>
            </a:endParaRPr>
          </a:p>
        </p:txBody>
      </p:sp>
      <p:sp>
        <p:nvSpPr>
          <p:cNvPr id="61" name="文本框 60"/>
          <p:cNvSpPr txBox="1"/>
          <p:nvPr/>
        </p:nvSpPr>
        <p:spPr>
          <a:xfrm>
            <a:off x="5255073" y="1739792"/>
            <a:ext cx="2155526" cy="461665"/>
          </a:xfrm>
          <a:prstGeom prst="rect">
            <a:avLst/>
          </a:prstGeom>
          <a:noFill/>
        </p:spPr>
        <p:txBody>
          <a:bodyPr wrap="none" rtlCol="0">
            <a:spAutoFit/>
          </a:bodyPr>
          <a:lstStyle/>
          <a:p>
            <a:r>
              <a:rPr lang="en-US" altLang="zh-CN" sz="2400" dirty="0">
                <a:solidFill>
                  <a:schemeClr val="bg1">
                    <a:lumMod val="75000"/>
                  </a:schemeClr>
                </a:solidFill>
              </a:rPr>
              <a:t>Multi-threading</a:t>
            </a:r>
            <a:endParaRPr lang="zh-CN" altLang="en-US" sz="2400" dirty="0">
              <a:solidFill>
                <a:schemeClr val="bg1">
                  <a:lumMod val="75000"/>
                </a:schemeClr>
              </a:solidFill>
            </a:endParaRPr>
          </a:p>
        </p:txBody>
      </p:sp>
      <p:sp>
        <p:nvSpPr>
          <p:cNvPr id="62" name="文本框 61"/>
          <p:cNvSpPr txBox="1"/>
          <p:nvPr/>
        </p:nvSpPr>
        <p:spPr>
          <a:xfrm>
            <a:off x="5733137" y="3497246"/>
            <a:ext cx="2999539" cy="461665"/>
          </a:xfrm>
          <a:prstGeom prst="rect">
            <a:avLst/>
          </a:prstGeom>
          <a:noFill/>
        </p:spPr>
        <p:txBody>
          <a:bodyPr wrap="none" rtlCol="0">
            <a:spAutoFit/>
          </a:bodyPr>
          <a:lstStyle/>
          <a:p>
            <a:r>
              <a:rPr lang="en-US" altLang="zh-CN" sz="2400" dirty="0">
                <a:solidFill>
                  <a:schemeClr val="bg1">
                    <a:lumMod val="75000"/>
                  </a:schemeClr>
                </a:solidFill>
              </a:rPr>
              <a:t>Scraping and Querying</a:t>
            </a:r>
            <a:endParaRPr lang="zh-CN" altLang="en-US" sz="2400" dirty="0">
              <a:solidFill>
                <a:schemeClr val="bg1">
                  <a:lumMod val="75000"/>
                </a:schemeClr>
              </a:solidFill>
            </a:endParaRPr>
          </a:p>
        </p:txBody>
      </p:sp>
      <p:sp>
        <p:nvSpPr>
          <p:cNvPr id="63" name="文本框 62"/>
          <p:cNvSpPr txBox="1"/>
          <p:nvPr/>
        </p:nvSpPr>
        <p:spPr>
          <a:xfrm>
            <a:off x="5255073" y="5349011"/>
            <a:ext cx="1691938" cy="461665"/>
          </a:xfrm>
          <a:prstGeom prst="rect">
            <a:avLst/>
          </a:prstGeom>
          <a:noFill/>
        </p:spPr>
        <p:txBody>
          <a:bodyPr wrap="none" rtlCol="0">
            <a:spAutoFit/>
          </a:bodyPr>
          <a:lstStyle/>
          <a:p>
            <a:r>
              <a:rPr lang="en-US" altLang="zh-CN" sz="2400" dirty="0">
                <a:solidFill>
                  <a:schemeClr val="bg1">
                    <a:lumMod val="75000"/>
                  </a:schemeClr>
                </a:solidFill>
              </a:rPr>
              <a:t>Store in CSV</a:t>
            </a:r>
            <a:endParaRPr lang="zh-CN" altLang="en-US" sz="2400" dirty="0">
              <a:solidFill>
                <a:schemeClr val="bg1">
                  <a:lumMod val="75000"/>
                </a:schemeClr>
              </a:solidFill>
            </a:endParaRPr>
          </a:p>
        </p:txBody>
      </p:sp>
      <p:grpSp>
        <p:nvGrpSpPr>
          <p:cNvPr id="17" name="组合 16"/>
          <p:cNvGrpSpPr/>
          <p:nvPr/>
        </p:nvGrpSpPr>
        <p:grpSpPr>
          <a:xfrm>
            <a:off x="0" y="388125"/>
            <a:ext cx="1060798" cy="362526"/>
            <a:chOff x="0" y="388125"/>
            <a:chExt cx="1060798" cy="362526"/>
          </a:xfrm>
        </p:grpSpPr>
        <p:sp>
          <p:nvSpPr>
            <p:cNvPr id="18" name="矩形 17"/>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839641002"/>
      </p:ext>
    </p:extLst>
  </p:cSld>
  <p:clrMapOvr>
    <a:masterClrMapping/>
  </p:clrMapOvr>
  <p:transition spd="slow" advTm="12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up)">
                                      <p:cBhvr>
                                        <p:cTn id="14" dur="500"/>
                                        <p:tgtEl>
                                          <p:spTgt spid="5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up)">
                                      <p:cBhvr>
                                        <p:cTn id="17" dur="500"/>
                                        <p:tgtEl>
                                          <p:spTgt spid="58"/>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up)">
                                      <p:cBhvr>
                                        <p:cTn id="20" dur="500"/>
                                        <p:tgtEl>
                                          <p:spTgt spid="56"/>
                                        </p:tgtEl>
                                      </p:cBhvr>
                                    </p:animEffect>
                                  </p:childTnLst>
                                </p:cTn>
                              </p:par>
                            </p:childTnLst>
                          </p:cTn>
                        </p:par>
                        <p:par>
                          <p:cTn id="21" fill="hold">
                            <p:stCondLst>
                              <p:cond delay="1300"/>
                            </p:stCondLst>
                            <p:childTnLst>
                              <p:par>
                                <p:cTn id="22" presetID="49" presetClass="entr" presetSubtype="0" decel="10000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 calcmode="lin" valueType="num">
                                      <p:cBhvr>
                                        <p:cTn id="26" dur="500" fill="hold"/>
                                        <p:tgtEl>
                                          <p:spTgt spid="30"/>
                                        </p:tgtEl>
                                        <p:attrNameLst>
                                          <p:attrName>style.rotation</p:attrName>
                                        </p:attrNameLst>
                                      </p:cBhvr>
                                      <p:tavLst>
                                        <p:tav tm="0">
                                          <p:val>
                                            <p:fltVal val="360"/>
                                          </p:val>
                                        </p:tav>
                                        <p:tav tm="100000">
                                          <p:val>
                                            <p:fltVal val="0"/>
                                          </p:val>
                                        </p:tav>
                                      </p:tavLst>
                                    </p:anim>
                                    <p:animEffect transition="in" filter="fade">
                                      <p:cBhvr>
                                        <p:cTn id="27" dur="500"/>
                                        <p:tgtEl>
                                          <p:spTgt spid="30"/>
                                        </p:tgtEl>
                                      </p:cBhvr>
                                    </p:animEffect>
                                  </p:childTnLst>
                                </p:cTn>
                              </p:par>
                            </p:childTnLst>
                          </p:cTn>
                        </p:par>
                        <p:par>
                          <p:cTn id="28" fill="hold">
                            <p:stCondLst>
                              <p:cond delay="1800"/>
                            </p:stCondLst>
                            <p:childTnLst>
                              <p:par>
                                <p:cTn id="29" presetID="47"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par>
                          <p:cTn id="38" fill="hold">
                            <p:stCondLst>
                              <p:cond delay="3300"/>
                            </p:stCondLst>
                            <p:childTnLst>
                              <p:par>
                                <p:cTn id="39" presetID="22" presetClass="entr" presetSubtype="1"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up)">
                                      <p:cBhvr>
                                        <p:cTn id="41" dur="500"/>
                                        <p:tgtEl>
                                          <p:spTgt spid="55"/>
                                        </p:tgtEl>
                                      </p:cBhvr>
                                    </p:animEffect>
                                  </p:childTnLst>
                                </p:cTn>
                              </p:par>
                            </p:childTnLst>
                          </p:cTn>
                        </p:par>
                        <p:par>
                          <p:cTn id="42" fill="hold">
                            <p:stCondLst>
                              <p:cond delay="3800"/>
                            </p:stCondLst>
                            <p:childTnLst>
                              <p:par>
                                <p:cTn id="43" presetID="49" presetClass="entr" presetSubtype="0" decel="100000"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 calcmode="lin" valueType="num">
                                      <p:cBhvr>
                                        <p:cTn id="47" dur="500" fill="hold"/>
                                        <p:tgtEl>
                                          <p:spTgt spid="34"/>
                                        </p:tgtEl>
                                        <p:attrNameLst>
                                          <p:attrName>style.rotation</p:attrName>
                                        </p:attrNameLst>
                                      </p:cBhvr>
                                      <p:tavLst>
                                        <p:tav tm="0">
                                          <p:val>
                                            <p:fltVal val="360"/>
                                          </p:val>
                                        </p:tav>
                                        <p:tav tm="100000">
                                          <p:val>
                                            <p:fltVal val="0"/>
                                          </p:val>
                                        </p:tav>
                                      </p:tavLst>
                                    </p:anim>
                                    <p:animEffect transition="in" filter="fade">
                                      <p:cBhvr>
                                        <p:cTn id="48" dur="500"/>
                                        <p:tgtEl>
                                          <p:spTgt spid="34"/>
                                        </p:tgtEl>
                                      </p:cBhvr>
                                    </p:animEffect>
                                  </p:childTnLst>
                                </p:cTn>
                              </p:par>
                            </p:childTnLst>
                          </p:cTn>
                        </p:par>
                        <p:par>
                          <p:cTn id="49" fill="hold">
                            <p:stCondLst>
                              <p:cond delay="430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61"/>
                                        </p:tgtEl>
                                        <p:attrNameLst>
                                          <p:attrName>style.visibility</p:attrName>
                                        </p:attrNameLst>
                                      </p:cBhvr>
                                      <p:to>
                                        <p:strVal val="visible"/>
                                      </p:to>
                                    </p:set>
                                    <p:anim calcmode="lin" valueType="num">
                                      <p:cBhvr>
                                        <p:cTn id="52"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61"/>
                                        </p:tgtEl>
                                        <p:attrNameLst>
                                          <p:attrName>ppt_y</p:attrName>
                                        </p:attrNameLst>
                                      </p:cBhvr>
                                      <p:tavLst>
                                        <p:tav tm="0">
                                          <p:val>
                                            <p:strVal val="#ppt_y"/>
                                          </p:val>
                                        </p:tav>
                                        <p:tav tm="100000">
                                          <p:val>
                                            <p:strVal val="#ppt_y"/>
                                          </p:val>
                                        </p:tav>
                                      </p:tavLst>
                                    </p:anim>
                                    <p:anim calcmode="lin" valueType="num">
                                      <p:cBhvr>
                                        <p:cTn id="54"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61"/>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61"/>
                                        </p:tgtEl>
                                      </p:cBhvr>
                                    </p:animEffect>
                                  </p:childTnLst>
                                </p:cTn>
                              </p:par>
                            </p:childTnLst>
                          </p:cTn>
                        </p:par>
                        <p:par>
                          <p:cTn id="57" fill="hold">
                            <p:stCondLst>
                              <p:cond delay="5500"/>
                            </p:stCondLst>
                            <p:childTnLst>
                              <p:par>
                                <p:cTn id="58" presetID="49" presetClass="entr" presetSubtype="0" decel="100000"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500" fill="hold"/>
                                        <p:tgtEl>
                                          <p:spTgt spid="35"/>
                                        </p:tgtEl>
                                        <p:attrNameLst>
                                          <p:attrName>ppt_w</p:attrName>
                                        </p:attrNameLst>
                                      </p:cBhvr>
                                      <p:tavLst>
                                        <p:tav tm="0">
                                          <p:val>
                                            <p:fltVal val="0"/>
                                          </p:val>
                                        </p:tav>
                                        <p:tav tm="100000">
                                          <p:val>
                                            <p:strVal val="#ppt_w"/>
                                          </p:val>
                                        </p:tav>
                                      </p:tavLst>
                                    </p:anim>
                                    <p:anim calcmode="lin" valueType="num">
                                      <p:cBhvr>
                                        <p:cTn id="61" dur="500" fill="hold"/>
                                        <p:tgtEl>
                                          <p:spTgt spid="35"/>
                                        </p:tgtEl>
                                        <p:attrNameLst>
                                          <p:attrName>ppt_h</p:attrName>
                                        </p:attrNameLst>
                                      </p:cBhvr>
                                      <p:tavLst>
                                        <p:tav tm="0">
                                          <p:val>
                                            <p:fltVal val="0"/>
                                          </p:val>
                                        </p:tav>
                                        <p:tav tm="100000">
                                          <p:val>
                                            <p:strVal val="#ppt_h"/>
                                          </p:val>
                                        </p:tav>
                                      </p:tavLst>
                                    </p:anim>
                                    <p:anim calcmode="lin" valueType="num">
                                      <p:cBhvr>
                                        <p:cTn id="62" dur="500" fill="hold"/>
                                        <p:tgtEl>
                                          <p:spTgt spid="35"/>
                                        </p:tgtEl>
                                        <p:attrNameLst>
                                          <p:attrName>style.rotation</p:attrName>
                                        </p:attrNameLst>
                                      </p:cBhvr>
                                      <p:tavLst>
                                        <p:tav tm="0">
                                          <p:val>
                                            <p:fltVal val="360"/>
                                          </p:val>
                                        </p:tav>
                                        <p:tav tm="100000">
                                          <p:val>
                                            <p:fltVal val="0"/>
                                          </p:val>
                                        </p:tav>
                                      </p:tavLst>
                                    </p:anim>
                                    <p:animEffect transition="in" filter="fade">
                                      <p:cBhvr>
                                        <p:cTn id="63" dur="500"/>
                                        <p:tgtEl>
                                          <p:spTgt spid="35"/>
                                        </p:tgtEl>
                                      </p:cBhvr>
                                    </p:animEffect>
                                  </p:childTnLst>
                                </p:cTn>
                              </p:par>
                            </p:childTnLst>
                          </p:cTn>
                        </p:par>
                        <p:par>
                          <p:cTn id="64" fill="hold">
                            <p:stCondLst>
                              <p:cond delay="60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62"/>
                                        </p:tgtEl>
                                        <p:attrNameLst>
                                          <p:attrName>ppt_y</p:attrName>
                                        </p:attrNameLst>
                                      </p:cBhvr>
                                      <p:tavLst>
                                        <p:tav tm="0">
                                          <p:val>
                                            <p:strVal val="#ppt_y"/>
                                          </p:val>
                                        </p:tav>
                                        <p:tav tm="100000">
                                          <p:val>
                                            <p:strVal val="#ppt_y"/>
                                          </p:val>
                                        </p:tav>
                                      </p:tavLst>
                                    </p:anim>
                                    <p:anim calcmode="lin" valueType="num">
                                      <p:cBhvr>
                                        <p:cTn id="69"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62"/>
                                        </p:tgtEl>
                                      </p:cBhvr>
                                    </p:animEffect>
                                  </p:childTnLst>
                                </p:cTn>
                              </p:par>
                            </p:childTnLst>
                          </p:cTn>
                        </p:par>
                        <p:par>
                          <p:cTn id="72" fill="hold">
                            <p:stCondLst>
                              <p:cond delay="7400"/>
                            </p:stCondLst>
                            <p:childTnLst>
                              <p:par>
                                <p:cTn id="73" presetID="49" presetClass="entr" presetSubtype="0" decel="10000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p:cTn id="75" dur="500" fill="hold"/>
                                        <p:tgtEl>
                                          <p:spTgt spid="36"/>
                                        </p:tgtEl>
                                        <p:attrNameLst>
                                          <p:attrName>ppt_w</p:attrName>
                                        </p:attrNameLst>
                                      </p:cBhvr>
                                      <p:tavLst>
                                        <p:tav tm="0">
                                          <p:val>
                                            <p:fltVal val="0"/>
                                          </p:val>
                                        </p:tav>
                                        <p:tav tm="100000">
                                          <p:val>
                                            <p:strVal val="#ppt_w"/>
                                          </p:val>
                                        </p:tav>
                                      </p:tavLst>
                                    </p:anim>
                                    <p:anim calcmode="lin" valueType="num">
                                      <p:cBhvr>
                                        <p:cTn id="76" dur="500" fill="hold"/>
                                        <p:tgtEl>
                                          <p:spTgt spid="36"/>
                                        </p:tgtEl>
                                        <p:attrNameLst>
                                          <p:attrName>ppt_h</p:attrName>
                                        </p:attrNameLst>
                                      </p:cBhvr>
                                      <p:tavLst>
                                        <p:tav tm="0">
                                          <p:val>
                                            <p:fltVal val="0"/>
                                          </p:val>
                                        </p:tav>
                                        <p:tav tm="100000">
                                          <p:val>
                                            <p:strVal val="#ppt_h"/>
                                          </p:val>
                                        </p:tav>
                                      </p:tavLst>
                                    </p:anim>
                                    <p:anim calcmode="lin" valueType="num">
                                      <p:cBhvr>
                                        <p:cTn id="77" dur="500" fill="hold"/>
                                        <p:tgtEl>
                                          <p:spTgt spid="36"/>
                                        </p:tgtEl>
                                        <p:attrNameLst>
                                          <p:attrName>style.rotation</p:attrName>
                                        </p:attrNameLst>
                                      </p:cBhvr>
                                      <p:tavLst>
                                        <p:tav tm="0">
                                          <p:val>
                                            <p:fltVal val="360"/>
                                          </p:val>
                                        </p:tav>
                                        <p:tav tm="100000">
                                          <p:val>
                                            <p:fltVal val="0"/>
                                          </p:val>
                                        </p:tav>
                                      </p:tavLst>
                                    </p:anim>
                                    <p:animEffect transition="in" filter="fade">
                                      <p:cBhvr>
                                        <p:cTn id="78" dur="500"/>
                                        <p:tgtEl>
                                          <p:spTgt spid="36"/>
                                        </p:tgtEl>
                                      </p:cBhvr>
                                    </p:animEffect>
                                  </p:childTnLst>
                                </p:cTn>
                              </p:par>
                            </p:childTnLst>
                          </p:cTn>
                        </p:par>
                        <p:par>
                          <p:cTn id="79" fill="hold">
                            <p:stCondLst>
                              <p:cond delay="790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63"/>
                                        </p:tgtEl>
                                        <p:attrNameLst>
                                          <p:attrName>style.visibility</p:attrName>
                                        </p:attrNameLst>
                                      </p:cBhvr>
                                      <p:to>
                                        <p:strVal val="visible"/>
                                      </p:to>
                                    </p:set>
                                    <p:anim calcmode="lin" valueType="num">
                                      <p:cBhvr>
                                        <p:cTn id="82"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63"/>
                                        </p:tgtEl>
                                        <p:attrNameLst>
                                          <p:attrName>ppt_y</p:attrName>
                                        </p:attrNameLst>
                                      </p:cBhvr>
                                      <p:tavLst>
                                        <p:tav tm="0">
                                          <p:val>
                                            <p:strVal val="#ppt_y"/>
                                          </p:val>
                                        </p:tav>
                                        <p:tav tm="100000">
                                          <p:val>
                                            <p:strVal val="#ppt_y"/>
                                          </p:val>
                                        </p:tav>
                                      </p:tavLst>
                                    </p:anim>
                                    <p:anim calcmode="lin" valueType="num">
                                      <p:cBhvr>
                                        <p:cTn id="84"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xit" presetSubtype="4" fill="hold" grpId="1" nodeType="clickEffect">
                                  <p:stCondLst>
                                    <p:cond delay="0"/>
                                  </p:stCondLst>
                                  <p:childTnLst>
                                    <p:animEffect transition="out" filter="wipe(down)">
                                      <p:cBhvr>
                                        <p:cTn id="90" dur="500"/>
                                        <p:tgtEl>
                                          <p:spTgt spid="58"/>
                                        </p:tgtEl>
                                      </p:cBhvr>
                                    </p:animEffect>
                                    <p:set>
                                      <p:cBhvr>
                                        <p:cTn id="91" dur="1" fill="hold">
                                          <p:stCondLst>
                                            <p:cond delay="499"/>
                                          </p:stCondLst>
                                        </p:cTn>
                                        <p:tgtEl>
                                          <p:spTgt spid="58"/>
                                        </p:tgtEl>
                                        <p:attrNameLst>
                                          <p:attrName>style.visibility</p:attrName>
                                        </p:attrNameLst>
                                      </p:cBhvr>
                                      <p:to>
                                        <p:strVal val="hidden"/>
                                      </p:to>
                                    </p:set>
                                  </p:childTnLst>
                                </p:cTn>
                              </p:par>
                              <p:par>
                                <p:cTn id="92" presetID="22" presetClass="exit" presetSubtype="4" fill="hold" grpId="0" nodeType="withEffect">
                                  <p:stCondLst>
                                    <p:cond delay="0"/>
                                  </p:stCondLst>
                                  <p:childTnLst>
                                    <p:animEffect transition="out" filter="wipe(down)">
                                      <p:cBhvr>
                                        <p:cTn id="93" dur="500"/>
                                        <p:tgtEl>
                                          <p:spTgt spid="56"/>
                                        </p:tgtEl>
                                      </p:cBhvr>
                                    </p:animEffect>
                                    <p:set>
                                      <p:cBhvr>
                                        <p:cTn id="94" dur="1" fill="hold">
                                          <p:stCondLst>
                                            <p:cond delay="499"/>
                                          </p:stCondLst>
                                        </p:cTn>
                                        <p:tgtEl>
                                          <p:spTgt spid="56"/>
                                        </p:tgtEl>
                                        <p:attrNameLst>
                                          <p:attrName>style.visibility</p:attrName>
                                        </p:attrNameLst>
                                      </p:cBhvr>
                                      <p:to>
                                        <p:strVal val="hidden"/>
                                      </p:to>
                                    </p:set>
                                  </p:childTnLst>
                                </p:cTn>
                              </p:par>
                              <p:par>
                                <p:cTn id="95" presetID="1" presetClass="exit" presetSubtype="0" fill="hold" grpId="1" nodeType="withEffect">
                                  <p:stCondLst>
                                    <p:cond delay="1500"/>
                                  </p:stCondLst>
                                  <p:childTnLst>
                                    <p:set>
                                      <p:cBhvr>
                                        <p:cTn id="96" dur="1" fill="hold">
                                          <p:stCondLst>
                                            <p:cond delay="0"/>
                                          </p:stCondLst>
                                        </p:cTn>
                                        <p:tgtEl>
                                          <p:spTgt spid="57"/>
                                        </p:tgtEl>
                                        <p:attrNameLst>
                                          <p:attrName>style.visibility</p:attrName>
                                        </p:attrNameLst>
                                      </p:cBhvr>
                                      <p:to>
                                        <p:strVal val="hidden"/>
                                      </p:to>
                                    </p:set>
                                  </p:childTnLst>
                                </p:cTn>
                              </p:par>
                              <p:par>
                                <p:cTn id="97" presetID="22" presetClass="entr" presetSubtype="1" fill="hold" grpId="0" nodeType="withEffect">
                                  <p:stCondLst>
                                    <p:cond delay="750"/>
                                  </p:stCondLst>
                                  <p:childTnLst>
                                    <p:set>
                                      <p:cBhvr>
                                        <p:cTn id="98" dur="1" fill="hold">
                                          <p:stCondLst>
                                            <p:cond delay="0"/>
                                          </p:stCondLst>
                                        </p:cTn>
                                        <p:tgtEl>
                                          <p:spTgt spid="59"/>
                                        </p:tgtEl>
                                        <p:attrNameLst>
                                          <p:attrName>style.visibility</p:attrName>
                                        </p:attrNameLst>
                                      </p:cBhvr>
                                      <p:to>
                                        <p:strVal val="visible"/>
                                      </p:to>
                                    </p:set>
                                    <p:animEffect transition="in" filter="wipe(up)">
                                      <p:cBhvr>
                                        <p:cTn id="99" dur="500"/>
                                        <p:tgtEl>
                                          <p:spTgt spid="59"/>
                                        </p:tgtEl>
                                      </p:cBhvr>
                                    </p:animEffect>
                                  </p:childTnLst>
                                </p:cTn>
                              </p:par>
                            </p:childTnLst>
                          </p:cTn>
                        </p:par>
                        <p:par>
                          <p:cTn id="100" fill="hold">
                            <p:stCondLst>
                              <p:cond delay="1500"/>
                            </p:stCondLst>
                            <p:childTnLst>
                              <p:par>
                                <p:cTn id="101" presetID="2" presetClass="exit" presetSubtype="2" fill="hold" grpId="1" nodeType="afterEffect">
                                  <p:stCondLst>
                                    <p:cond delay="0"/>
                                  </p:stCondLst>
                                  <p:childTnLst>
                                    <p:anim calcmode="lin" valueType="num">
                                      <p:cBhvr additive="base">
                                        <p:cTn id="102" dur="500"/>
                                        <p:tgtEl>
                                          <p:spTgt spid="59"/>
                                        </p:tgtEl>
                                        <p:attrNameLst>
                                          <p:attrName>ppt_x</p:attrName>
                                        </p:attrNameLst>
                                      </p:cBhvr>
                                      <p:tavLst>
                                        <p:tav tm="0">
                                          <p:val>
                                            <p:strVal val="ppt_x"/>
                                          </p:val>
                                        </p:tav>
                                        <p:tav tm="100000">
                                          <p:val>
                                            <p:strVal val="1+ppt_w/2"/>
                                          </p:val>
                                        </p:tav>
                                      </p:tavLst>
                                    </p:anim>
                                    <p:anim calcmode="lin" valueType="num">
                                      <p:cBhvr additive="base">
                                        <p:cTn id="103" dur="500"/>
                                        <p:tgtEl>
                                          <p:spTgt spid="59"/>
                                        </p:tgtEl>
                                        <p:attrNameLst>
                                          <p:attrName>ppt_y</p:attrName>
                                        </p:attrNameLst>
                                      </p:cBhvr>
                                      <p:tavLst>
                                        <p:tav tm="0">
                                          <p:val>
                                            <p:strVal val="ppt_y"/>
                                          </p:val>
                                        </p:tav>
                                        <p:tav tm="100000">
                                          <p:val>
                                            <p:strVal val="ppt_y"/>
                                          </p:val>
                                        </p:tav>
                                      </p:tavLst>
                                    </p:anim>
                                    <p:set>
                                      <p:cBhvr>
                                        <p:cTn id="104"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6" grpId="0" animBg="1"/>
      <p:bldP spid="56" grpId="1" animBg="1"/>
      <p:bldP spid="57" grpId="0" animBg="1"/>
      <p:bldP spid="57" grpId="1" animBg="1"/>
      <p:bldP spid="58" grpId="0" animBg="1"/>
      <p:bldP spid="58" grpId="1" animBg="1"/>
      <p:bldP spid="59" grpId="0" animBg="1"/>
      <p:bldP spid="59" grpId="1" animBg="1"/>
      <p:bldP spid="60" grpId="0"/>
      <p:bldP spid="61" grpId="0"/>
      <p:bldP spid="62" grpId="0"/>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99362" y="133041"/>
            <a:ext cx="10343986"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Data cleaning——step 1</a:t>
            </a:r>
            <a:endParaRPr lang="zh-CN" altLang="en-US" sz="5400" dirty="0">
              <a:solidFill>
                <a:prstClr val="white"/>
              </a:solidFill>
              <a:latin typeface="Castellar" panose="020A0402060406010301" pitchFamily="18" charset="0"/>
            </a:endParaRPr>
          </a:p>
        </p:txBody>
      </p:sp>
      <p:sp>
        <p:nvSpPr>
          <p:cNvPr id="18" name="矩形 17"/>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34003">
            <a:off x="6933314" y="1970156"/>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50810">
            <a:off x="6134736" y="3929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3865800">
            <a:off x="4803989" y="1172220"/>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212" y="1995564"/>
            <a:ext cx="2843213" cy="1905000"/>
          </a:xfrm>
          <a:prstGeom prst="rect">
            <a:avLst/>
          </a:prstGeom>
        </p:spPr>
      </p:pic>
      <p:cxnSp>
        <p:nvCxnSpPr>
          <p:cNvPr id="44" name="直接连接符 43"/>
          <p:cNvCxnSpPr/>
          <p:nvPr/>
        </p:nvCxnSpPr>
        <p:spPr>
          <a:xfrm>
            <a:off x="10086975" y="3281388"/>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0" y="388125"/>
            <a:ext cx="1060798" cy="362526"/>
            <a:chOff x="0" y="388125"/>
            <a:chExt cx="1060798" cy="362526"/>
          </a:xfrm>
        </p:grpSpPr>
        <p:sp>
          <p:nvSpPr>
            <p:cNvPr id="2" name="矩形 1"/>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C06E2904-3F97-4614-9857-1BFB2293C2BC}"/>
              </a:ext>
            </a:extLst>
          </p:cNvPr>
          <p:cNvGrpSpPr/>
          <p:nvPr/>
        </p:nvGrpSpPr>
        <p:grpSpPr>
          <a:xfrm>
            <a:off x="1136433" y="1822817"/>
            <a:ext cx="10797601" cy="1771389"/>
            <a:chOff x="601918" y="4608799"/>
            <a:chExt cx="10797601" cy="1771389"/>
          </a:xfrm>
        </p:grpSpPr>
        <p:sp>
          <p:nvSpPr>
            <p:cNvPr id="9" name="矩形 8"/>
            <p:cNvSpPr/>
            <p:nvPr/>
          </p:nvSpPr>
          <p:spPr>
            <a:xfrm>
              <a:off x="601918" y="4608799"/>
              <a:ext cx="10797601" cy="1771389"/>
            </a:xfrm>
            <a:prstGeom prst="rect">
              <a:avLst/>
            </a:prstGeom>
            <a:noFill/>
            <a:ln>
              <a:solidFill>
                <a:srgbClr val="E46876"/>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6FEA8CD-0A37-4A9F-B3DF-A3E338B01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619" y="4681216"/>
              <a:ext cx="10662198" cy="1619333"/>
            </a:xfrm>
            <a:prstGeom prst="rect">
              <a:avLst/>
            </a:prstGeom>
          </p:spPr>
        </p:pic>
      </p:grpSp>
      <p:grpSp>
        <p:nvGrpSpPr>
          <p:cNvPr id="28" name="组合 27">
            <a:extLst>
              <a:ext uri="{FF2B5EF4-FFF2-40B4-BE49-F238E27FC236}">
                <a16:creationId xmlns:a16="http://schemas.microsoft.com/office/drawing/2014/main" id="{C6D06EF5-D936-42CF-A67D-41CD83BC8236}"/>
              </a:ext>
            </a:extLst>
          </p:cNvPr>
          <p:cNvGrpSpPr/>
          <p:nvPr/>
        </p:nvGrpSpPr>
        <p:grpSpPr>
          <a:xfrm>
            <a:off x="669073" y="1358741"/>
            <a:ext cx="10797601" cy="1771389"/>
            <a:chOff x="669073" y="3201756"/>
            <a:chExt cx="10797601" cy="1771389"/>
          </a:xfrm>
        </p:grpSpPr>
        <p:pic>
          <p:nvPicPr>
            <p:cNvPr id="27" name="图片 26">
              <a:extLst>
                <a:ext uri="{FF2B5EF4-FFF2-40B4-BE49-F238E27FC236}">
                  <a16:creationId xmlns:a16="http://schemas.microsoft.com/office/drawing/2014/main" id="{61A07E5B-31F1-45CF-B8BD-303EFD7F96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750" y="3292694"/>
              <a:ext cx="10662198" cy="1587261"/>
            </a:xfrm>
            <a:prstGeom prst="rect">
              <a:avLst/>
            </a:prstGeom>
          </p:spPr>
        </p:pic>
        <p:sp>
          <p:nvSpPr>
            <p:cNvPr id="31" name="矩形 30">
              <a:extLst>
                <a:ext uri="{FF2B5EF4-FFF2-40B4-BE49-F238E27FC236}">
                  <a16:creationId xmlns:a16="http://schemas.microsoft.com/office/drawing/2014/main" id="{85313F6D-96B3-40BF-861F-A47F965E74FA}"/>
                </a:ext>
              </a:extLst>
            </p:cNvPr>
            <p:cNvSpPr/>
            <p:nvPr/>
          </p:nvSpPr>
          <p:spPr>
            <a:xfrm>
              <a:off x="669073" y="3201756"/>
              <a:ext cx="10797601" cy="1771389"/>
            </a:xfrm>
            <a:prstGeom prst="rect">
              <a:avLst/>
            </a:prstGeom>
            <a:noFill/>
            <a:ln>
              <a:solidFill>
                <a:srgbClr val="E46876"/>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3B12106C-A78F-477E-8542-A8E5802F09BA}"/>
              </a:ext>
            </a:extLst>
          </p:cNvPr>
          <p:cNvGrpSpPr/>
          <p:nvPr/>
        </p:nvGrpSpPr>
        <p:grpSpPr>
          <a:xfrm>
            <a:off x="1637887" y="4631876"/>
            <a:ext cx="8449088" cy="1622560"/>
            <a:chOff x="1637887" y="4631876"/>
            <a:chExt cx="2730576" cy="1622560"/>
          </a:xfrm>
        </p:grpSpPr>
        <p:sp>
          <p:nvSpPr>
            <p:cNvPr id="34" name="文本框 33">
              <a:extLst>
                <a:ext uri="{FF2B5EF4-FFF2-40B4-BE49-F238E27FC236}">
                  <a16:creationId xmlns:a16="http://schemas.microsoft.com/office/drawing/2014/main" id="{DC27F9F4-E1A7-4195-A79B-7E5B42A96AF9}"/>
                </a:ext>
              </a:extLst>
            </p:cNvPr>
            <p:cNvSpPr txBox="1"/>
            <p:nvPr/>
          </p:nvSpPr>
          <p:spPr>
            <a:xfrm>
              <a:off x="1665992" y="4777108"/>
              <a:ext cx="2647267" cy="1477328"/>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bg1">
                      <a:lumMod val="75000"/>
                    </a:schemeClr>
                  </a:solidFill>
                </a:rPr>
                <a:t>Large amount of data and more parameters</a:t>
              </a:r>
            </a:p>
            <a:p>
              <a:pPr marL="342900" indent="-342900">
                <a:buFont typeface="Wingdings" panose="05000000000000000000" pitchFamily="2" charset="2"/>
                <a:buChar char="Ø"/>
              </a:pPr>
              <a:r>
                <a:rPr lang="en-US" altLang="zh-CN" sz="2400" dirty="0">
                  <a:solidFill>
                    <a:schemeClr val="bg1">
                      <a:lumMod val="75000"/>
                    </a:schemeClr>
                  </a:solidFill>
                </a:rPr>
                <a:t>The parameter configuration is not consistent</a:t>
              </a:r>
              <a:endParaRPr lang="zh-CN" altLang="en-US" sz="2400" dirty="0">
                <a:solidFill>
                  <a:schemeClr val="bg1">
                    <a:lumMod val="75000"/>
                  </a:schemeClr>
                </a:solidFill>
              </a:endParaRPr>
            </a:p>
            <a:p>
              <a:pPr marL="342900" indent="-342900">
                <a:buFont typeface="Wingdings" panose="05000000000000000000" pitchFamily="2" charset="2"/>
                <a:buChar char="Ø"/>
              </a:pPr>
              <a:r>
                <a:rPr lang="en-US" altLang="zh-CN" sz="2400" dirty="0">
                  <a:solidFill>
                    <a:schemeClr val="bg1">
                      <a:lumMod val="75000"/>
                    </a:schemeClr>
                  </a:solidFill>
                </a:rPr>
                <a:t>Vacancy value need to be filled</a:t>
              </a:r>
              <a:endParaRPr lang="zh-CN" altLang="en-US" sz="2400" dirty="0">
                <a:solidFill>
                  <a:schemeClr val="bg1">
                    <a:lumMod val="75000"/>
                  </a:schemeClr>
                </a:solidFill>
              </a:endParaRPr>
            </a:p>
            <a:p>
              <a:pPr marL="285750" indent="-285750">
                <a:buFont typeface="Wingdings" panose="05000000000000000000" pitchFamily="2" charset="2"/>
                <a:buChar char="Ø"/>
              </a:pPr>
              <a:endParaRPr lang="zh-CN" altLang="en-US" dirty="0">
                <a:solidFill>
                  <a:schemeClr val="bg1">
                    <a:lumMod val="75000"/>
                  </a:schemeClr>
                </a:solidFill>
              </a:endParaRPr>
            </a:p>
          </p:txBody>
        </p:sp>
        <p:cxnSp>
          <p:nvCxnSpPr>
            <p:cNvPr id="35" name="直接连接符 34">
              <a:extLst>
                <a:ext uri="{FF2B5EF4-FFF2-40B4-BE49-F238E27FC236}">
                  <a16:creationId xmlns:a16="http://schemas.microsoft.com/office/drawing/2014/main" id="{E699001E-26DD-442A-A9BE-33C32821D11E}"/>
                </a:ext>
              </a:extLst>
            </p:cNvPr>
            <p:cNvCxnSpPr/>
            <p:nvPr/>
          </p:nvCxnSpPr>
          <p:spPr>
            <a:xfrm>
              <a:off x="1637887" y="4631876"/>
              <a:ext cx="2708804" cy="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4CCA2BC-FA9E-43BB-A486-37EB75B91E20}"/>
                </a:ext>
              </a:extLst>
            </p:cNvPr>
            <p:cNvCxnSpPr/>
            <p:nvPr/>
          </p:nvCxnSpPr>
          <p:spPr>
            <a:xfrm>
              <a:off x="1659659" y="6121240"/>
              <a:ext cx="2708804" cy="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8E6C19CA-D959-4744-9987-8EC30710A1C7}"/>
              </a:ext>
            </a:extLst>
          </p:cNvPr>
          <p:cNvSpPr txBox="1"/>
          <p:nvPr/>
        </p:nvSpPr>
        <p:spPr>
          <a:xfrm>
            <a:off x="1136433" y="3926721"/>
            <a:ext cx="1837939" cy="584775"/>
          </a:xfrm>
          <a:prstGeom prst="rect">
            <a:avLst/>
          </a:prstGeom>
          <a:noFill/>
        </p:spPr>
        <p:txBody>
          <a:bodyPr wrap="none" rtlCol="0">
            <a:spAutoFit/>
          </a:bodyPr>
          <a:lstStyle/>
          <a:p>
            <a:r>
              <a:rPr lang="en-US" altLang="zh-CN" sz="3200" dirty="0">
                <a:solidFill>
                  <a:schemeClr val="bg1">
                    <a:lumMod val="75000"/>
                  </a:schemeClr>
                </a:solidFill>
                <a:latin typeface="Microsoft JhengHei Light" panose="020B0304030504040204" pitchFamily="34" charset="-120"/>
                <a:ea typeface="Microsoft JhengHei Light" panose="020B0304030504040204" pitchFamily="34" charset="-120"/>
              </a:rPr>
              <a:t>Troubles:</a:t>
            </a:r>
            <a:endParaRPr lang="zh-CN" altLang="en-US" sz="3200" dirty="0">
              <a:solidFill>
                <a:schemeClr val="bg1">
                  <a:lumMod val="75000"/>
                </a:schemeClr>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2742006789"/>
      </p:ext>
    </p:extLst>
  </p:cSld>
  <p:clrMapOvr>
    <a:masterClrMapping/>
  </p:clrMapOvr>
  <mc:AlternateContent xmlns:mc="http://schemas.openxmlformats.org/markup-compatibility/2006" xmlns:p14="http://schemas.microsoft.com/office/powerpoint/2010/main">
    <mc:Choice Requires="p14">
      <p:transition spd="slow" p14:dur="1200" advTm="3514">
        <p14:prism/>
      </p:transition>
    </mc:Choice>
    <mc:Fallback xmlns="">
      <p:transition spd="slow" advTm="3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8" presetClass="emph" presetSubtype="0" fill="hold" grpId="1" nodeType="withEffect">
                                  <p:stCondLst>
                                    <p:cond delay="0"/>
                                  </p:stCondLst>
                                  <p:childTnLst>
                                    <p:animRot by="21600000">
                                      <p:cBhvr>
                                        <p:cTn id="18" dur="1000" fill="hold"/>
                                        <p:tgtEl>
                                          <p:spTgt spid="19"/>
                                        </p:tgtEl>
                                        <p:attrNameLst>
                                          <p:attrName>r</p:attrName>
                                        </p:attrNameLst>
                                      </p:cBhvr>
                                    </p:animRo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8" presetClass="emph" presetSubtype="0" fill="hold" grpId="1" nodeType="withEffect">
                                  <p:stCondLst>
                                    <p:cond delay="0"/>
                                  </p:stCondLst>
                                  <p:childTnLst>
                                    <p:animRot by="21600000">
                                      <p:cBhvr>
                                        <p:cTn id="25" dur="1000" fill="hold"/>
                                        <p:tgtEl>
                                          <p:spTgt spid="20"/>
                                        </p:tgtEl>
                                        <p:attrNameLst>
                                          <p:attrName>r</p:attrName>
                                        </p:attrNameLst>
                                      </p:cBhvr>
                                    </p:animRot>
                                  </p:childTnLst>
                                </p:cTn>
                              </p:par>
                              <p:par>
                                <p:cTn id="26" presetID="53" presetClass="entr" presetSubtype="16"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8" presetClass="emph" presetSubtype="0" fill="hold" grpId="1" nodeType="withEffect">
                                  <p:stCondLst>
                                    <p:cond delay="0"/>
                                  </p:stCondLst>
                                  <p:childTnLst>
                                    <p:animRot by="21600000">
                                      <p:cBhvr>
                                        <p:cTn id="32" dur="1000" fill="hold"/>
                                        <p:tgtEl>
                                          <p:spTgt spid="21"/>
                                        </p:tgtEl>
                                        <p:attrNameLst>
                                          <p:attrName>r</p:attrName>
                                        </p:attrNameLst>
                                      </p:cBhvr>
                                    </p:animRot>
                                  </p:childTnLst>
                                </p:cTn>
                              </p:par>
                              <p:par>
                                <p:cTn id="33" presetID="53" presetClass="entr" presetSubtype="16"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8" presetClass="emph" presetSubtype="0" fill="hold" grpId="1" nodeType="withEffect">
                                  <p:stCondLst>
                                    <p:cond delay="0"/>
                                  </p:stCondLst>
                                  <p:childTnLst>
                                    <p:animRot by="21600000">
                                      <p:cBhvr>
                                        <p:cTn id="39" dur="1000" fill="hold"/>
                                        <p:tgtEl>
                                          <p:spTgt spid="18"/>
                                        </p:tgtEl>
                                        <p:attrNameLst>
                                          <p:attrName>r</p:attrName>
                                        </p:attrNameLst>
                                      </p:cBhvr>
                                    </p:animRot>
                                  </p:childTnLst>
                                </p:cTn>
                              </p:par>
                              <p:par>
                                <p:cTn id="40" presetID="53" presetClass="entr" presetSubtype="16"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8" presetClass="emph" presetSubtype="0" fill="hold" grpId="1" nodeType="withEffect">
                                  <p:stCondLst>
                                    <p:cond delay="0"/>
                                  </p:stCondLst>
                                  <p:childTnLst>
                                    <p:animRot by="21600000">
                                      <p:cBhvr>
                                        <p:cTn id="46" dur="1000" fill="hold"/>
                                        <p:tgtEl>
                                          <p:spTgt spid="22"/>
                                        </p:tgtEl>
                                        <p:attrNameLst>
                                          <p:attrName>r</p:attrName>
                                        </p:attrNameLst>
                                      </p:cBhvr>
                                    </p:animRot>
                                  </p:childTnLst>
                                </p:cTn>
                              </p:par>
                              <p:par>
                                <p:cTn id="47" presetID="53" presetClass="entr" presetSubtype="16"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par>
                                <p:cTn id="52" presetID="8" presetClass="emph" presetSubtype="0" fill="hold" grpId="1" nodeType="withEffect">
                                  <p:stCondLst>
                                    <p:cond delay="0"/>
                                  </p:stCondLst>
                                  <p:childTnLst>
                                    <p:animRot by="21600000">
                                      <p:cBhvr>
                                        <p:cTn id="53" dur="1000" fill="hold"/>
                                        <p:tgtEl>
                                          <p:spTgt spid="23"/>
                                        </p:tgtEl>
                                        <p:attrNameLst>
                                          <p:attrName>r</p:attrName>
                                        </p:attrNameLst>
                                      </p:cBhvr>
                                    </p:animRot>
                                  </p:childTnLst>
                                </p:cTn>
                              </p:par>
                              <p:par>
                                <p:cTn id="54" presetID="53" presetClass="entr" presetSubtype="16"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8" presetClass="emph" presetSubtype="0" fill="hold" grpId="1" nodeType="withEffect">
                                  <p:stCondLst>
                                    <p:cond delay="0"/>
                                  </p:stCondLst>
                                  <p:childTnLst>
                                    <p:animRot by="21600000">
                                      <p:cBhvr>
                                        <p:cTn id="60" dur="1000" fill="hold"/>
                                        <p:tgtEl>
                                          <p:spTgt spid="24"/>
                                        </p:tgtEl>
                                        <p:attrNameLst>
                                          <p:attrName>r</p:attrName>
                                        </p:attrNameLst>
                                      </p:cBhvr>
                                    </p:animRot>
                                  </p:childTnLst>
                                </p:cTn>
                              </p:par>
                            </p:childTnLst>
                          </p:cTn>
                        </p:par>
                        <p:par>
                          <p:cTn id="61" fill="hold">
                            <p:stCondLst>
                              <p:cond delay="1400"/>
                            </p:stCondLst>
                            <p:childTnLst>
                              <p:par>
                                <p:cTn id="62" presetID="22" presetClass="entr" presetSubtype="8"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par>
                                <p:cTn id="65" presetID="22" presetClass="entr" presetSubtype="8" fill="hold" nodeType="withEffect">
                                  <p:stCondLst>
                                    <p:cond delay="50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47" presetClass="entr" presetSubtype="0" fill="hold" nodeType="withEffect">
                                  <p:stCondLst>
                                    <p:cond delay="50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anim calcmode="lin" valueType="num">
                                      <p:cBhvr>
                                        <p:cTn id="71" dur="1000" fill="hold"/>
                                        <p:tgtEl>
                                          <p:spTgt spid="28"/>
                                        </p:tgtEl>
                                        <p:attrNameLst>
                                          <p:attrName>ppt_x</p:attrName>
                                        </p:attrNameLst>
                                      </p:cBhvr>
                                      <p:tavLst>
                                        <p:tav tm="0">
                                          <p:val>
                                            <p:strVal val="#ppt_x"/>
                                          </p:val>
                                        </p:tav>
                                        <p:tav tm="100000">
                                          <p:val>
                                            <p:strVal val="#ppt_x"/>
                                          </p:val>
                                        </p:tav>
                                      </p:tavLst>
                                    </p:anim>
                                    <p:anim calcmode="lin" valueType="num">
                                      <p:cBhvr>
                                        <p:cTn id="72" dur="1000" fill="hold"/>
                                        <p:tgtEl>
                                          <p:spTgt spid="28"/>
                                        </p:tgtEl>
                                        <p:attrNameLst>
                                          <p:attrName>ppt_y</p:attrName>
                                        </p:attrNameLst>
                                      </p:cBhvr>
                                      <p:tavLst>
                                        <p:tav tm="0">
                                          <p:val>
                                            <p:strVal val="#ppt_y-.1"/>
                                          </p:val>
                                        </p:tav>
                                        <p:tav tm="100000">
                                          <p:val>
                                            <p:strVal val="#ppt_y"/>
                                          </p:val>
                                        </p:tav>
                                      </p:tavLst>
                                    </p:anim>
                                  </p:childTnLst>
                                </p:cTn>
                              </p:par>
                              <p:par>
                                <p:cTn id="73" presetID="12" presetClass="entr" presetSubtype="2" fill="hold" grpId="0" nodeType="withEffect">
                                  <p:stCondLst>
                                    <p:cond delay="0"/>
                                  </p:stCondLst>
                                  <p:iterate type="wd">
                                    <p:tmPct val="10000"/>
                                  </p:iterate>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p:tgtEl>
                                          <p:spTgt spid="38"/>
                                        </p:tgtEl>
                                        <p:attrNameLst>
                                          <p:attrName>ppt_x</p:attrName>
                                        </p:attrNameLst>
                                      </p:cBhvr>
                                      <p:tavLst>
                                        <p:tav tm="0">
                                          <p:val>
                                            <p:strVal val="#ppt_x+#ppt_w*1.125000"/>
                                          </p:val>
                                        </p:tav>
                                        <p:tav tm="100000">
                                          <p:val>
                                            <p:strVal val="#ppt_x"/>
                                          </p:val>
                                        </p:tav>
                                      </p:tavLst>
                                    </p:anim>
                                    <p:animEffect transition="in" filter="wipe(left)">
                                      <p:cBhvr>
                                        <p:cTn id="76" dur="500"/>
                                        <p:tgtEl>
                                          <p:spTgt spid="38"/>
                                        </p:tgtEl>
                                      </p:cBhvr>
                                    </p:animEffect>
                                  </p:childTnLst>
                                </p:cTn>
                              </p:par>
                            </p:childTnLst>
                          </p:cTn>
                        </p:par>
                        <p:par>
                          <p:cTn id="77" fill="hold">
                            <p:stCondLst>
                              <p:cond delay="2900"/>
                            </p:stCondLst>
                            <p:childTnLst>
                              <p:par>
                                <p:cTn id="78" presetID="4" presetClass="entr" presetSubtype="16"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box(in)">
                                      <p:cBhvr>
                                        <p:cTn id="80" dur="20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52" presetClass="exit" presetSubtype="0" fill="hold" nodeType="clickEffect">
                                  <p:stCondLst>
                                    <p:cond delay="0"/>
                                  </p:stCondLst>
                                  <p:childTnLst>
                                    <p:animScale>
                                      <p:cBhvr>
                                        <p:cTn id="84" dur="1000" accel="50000">
                                          <p:stCondLst>
                                            <p:cond delay="0"/>
                                          </p:stCondLst>
                                        </p:cTn>
                                        <p:tgtEl>
                                          <p:spTgt spid="2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5" dur="1000" accel="50000">
                                          <p:stCondLst>
                                            <p:cond delay="0"/>
                                          </p:stCondLst>
                                        </p:cTn>
                                        <p:tgtEl>
                                          <p:spTgt spid="28"/>
                                        </p:tgtEl>
                                        <p:attrNameLst>
                                          <p:attrName>ppt_x</p:attrName>
                                          <p:attrName>ppt_y</p:attrName>
                                        </p:attrNameLst>
                                      </p:cBhvr>
                                    </p:animMotion>
                                    <p:animEffect transition="out" filter="fade">
                                      <p:cBhvr>
                                        <p:cTn id="86" dur="1000"/>
                                        <p:tgtEl>
                                          <p:spTgt spid="28"/>
                                        </p:tgtEl>
                                      </p:cBhvr>
                                    </p:animEffect>
                                    <p:set>
                                      <p:cBhvr>
                                        <p:cTn id="87" dur="1" fill="hold">
                                          <p:stCondLst>
                                            <p:cond delay="999"/>
                                          </p:stCondLst>
                                        </p:cTn>
                                        <p:tgtEl>
                                          <p:spTgt spid="28"/>
                                        </p:tgtEl>
                                        <p:attrNameLst>
                                          <p:attrName>style.visibility</p:attrName>
                                        </p:attrNameLst>
                                      </p:cBhvr>
                                      <p:to>
                                        <p:strVal val="hidden"/>
                                      </p:to>
                                    </p:set>
                                  </p:childTnLst>
                                </p:cTn>
                              </p:par>
                            </p:childTnLst>
                          </p:cTn>
                        </p:par>
                        <p:par>
                          <p:cTn id="88" fill="hold">
                            <p:stCondLst>
                              <p:cond delay="1000"/>
                            </p:stCondLst>
                            <p:childTnLst>
                              <p:par>
                                <p:cTn id="89" presetID="31" presetClass="entr" presetSubtype="0" fill="hold"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1000" fill="hold"/>
                                        <p:tgtEl>
                                          <p:spTgt spid="12"/>
                                        </p:tgtEl>
                                        <p:attrNameLst>
                                          <p:attrName>ppt_w</p:attrName>
                                        </p:attrNameLst>
                                      </p:cBhvr>
                                      <p:tavLst>
                                        <p:tav tm="0">
                                          <p:val>
                                            <p:fltVal val="0"/>
                                          </p:val>
                                        </p:tav>
                                        <p:tav tm="100000">
                                          <p:val>
                                            <p:strVal val="#ppt_w"/>
                                          </p:val>
                                        </p:tav>
                                      </p:tavLst>
                                    </p:anim>
                                    <p:anim calcmode="lin" valueType="num">
                                      <p:cBhvr>
                                        <p:cTn id="92" dur="1000" fill="hold"/>
                                        <p:tgtEl>
                                          <p:spTgt spid="12"/>
                                        </p:tgtEl>
                                        <p:attrNameLst>
                                          <p:attrName>ppt_h</p:attrName>
                                        </p:attrNameLst>
                                      </p:cBhvr>
                                      <p:tavLst>
                                        <p:tav tm="0">
                                          <p:val>
                                            <p:fltVal val="0"/>
                                          </p:val>
                                        </p:tav>
                                        <p:tav tm="100000">
                                          <p:val>
                                            <p:strVal val="#ppt_h"/>
                                          </p:val>
                                        </p:tav>
                                      </p:tavLst>
                                    </p:anim>
                                    <p:anim calcmode="lin" valueType="num">
                                      <p:cBhvr>
                                        <p:cTn id="93" dur="1000" fill="hold"/>
                                        <p:tgtEl>
                                          <p:spTgt spid="12"/>
                                        </p:tgtEl>
                                        <p:attrNameLst>
                                          <p:attrName>style.rotation</p:attrName>
                                        </p:attrNameLst>
                                      </p:cBhvr>
                                      <p:tavLst>
                                        <p:tav tm="0">
                                          <p:val>
                                            <p:fltVal val="90"/>
                                          </p:val>
                                        </p:tav>
                                        <p:tav tm="100000">
                                          <p:val>
                                            <p:fltVal val="0"/>
                                          </p:val>
                                        </p:tav>
                                      </p:tavLst>
                                    </p:anim>
                                    <p:animEffect transition="in" filter="fade">
                                      <p:cBhvr>
                                        <p:cTn id="9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7" name="组合 46">
            <a:extLst>
              <a:ext uri="{FF2B5EF4-FFF2-40B4-BE49-F238E27FC236}">
                <a16:creationId xmlns:a16="http://schemas.microsoft.com/office/drawing/2014/main" id="{76A97A62-ADCB-43C6-9E97-8FD8AEF4F1B0}"/>
              </a:ext>
            </a:extLst>
          </p:cNvPr>
          <p:cNvGrpSpPr/>
          <p:nvPr/>
        </p:nvGrpSpPr>
        <p:grpSpPr>
          <a:xfrm>
            <a:off x="5620477" y="2564788"/>
            <a:ext cx="4520518" cy="2084224"/>
            <a:chOff x="6453072" y="2571667"/>
            <a:chExt cx="3956638" cy="2084224"/>
          </a:xfrm>
        </p:grpSpPr>
        <p:sp>
          <p:nvSpPr>
            <p:cNvPr id="11" name="文本框 10"/>
            <p:cNvSpPr txBox="1"/>
            <p:nvPr/>
          </p:nvSpPr>
          <p:spPr>
            <a:xfrm>
              <a:off x="6481177" y="2716899"/>
              <a:ext cx="3928533" cy="1938992"/>
            </a:xfrm>
            <a:prstGeom prst="rect">
              <a:avLst/>
            </a:prstGeom>
            <a:noFill/>
          </p:spPr>
          <p:txBody>
            <a:bodyPr wrap="none" rtlCol="0">
              <a:spAutoFit/>
            </a:bodyPr>
            <a:lstStyle/>
            <a:p>
              <a:pPr marL="285750" indent="-285750">
                <a:buFont typeface="Wingdings" panose="05000000000000000000" pitchFamily="2" charset="2"/>
                <a:buChar char="Ø"/>
              </a:pPr>
              <a:r>
                <a:rPr lang="en-US" altLang="zh-CN" sz="2400" dirty="0">
                  <a:solidFill>
                    <a:schemeClr val="bg1">
                      <a:lumMod val="75000"/>
                    </a:schemeClr>
                  </a:solidFill>
                </a:rPr>
                <a:t>Fill in the vacancy value, and do </a:t>
              </a:r>
            </a:p>
            <a:p>
              <a:r>
                <a:rPr lang="en-US" altLang="zh-CN" sz="2400" dirty="0">
                  <a:solidFill>
                    <a:schemeClr val="bg1">
                      <a:lumMod val="75000"/>
                    </a:schemeClr>
                  </a:solidFill>
                </a:rPr>
                <a:t>    related processing for the part </a:t>
              </a:r>
            </a:p>
            <a:p>
              <a:r>
                <a:rPr lang="en-US" altLang="zh-CN" sz="2400" dirty="0">
                  <a:solidFill>
                    <a:schemeClr val="bg1">
                      <a:lumMod val="75000"/>
                    </a:schemeClr>
                  </a:solidFill>
                </a:rPr>
                <a:t>    of the null value</a:t>
              </a:r>
              <a:endParaRPr lang="zh-CN" altLang="zh-CN" sz="2400" dirty="0">
                <a:solidFill>
                  <a:schemeClr val="bg1">
                    <a:lumMod val="75000"/>
                  </a:schemeClr>
                </a:solidFill>
              </a:endParaRPr>
            </a:p>
            <a:p>
              <a:pPr marL="285750" indent="-285750">
                <a:buFont typeface="Wingdings" panose="05000000000000000000" pitchFamily="2" charset="2"/>
                <a:buChar char="Ø"/>
              </a:pPr>
              <a:r>
                <a:rPr lang="en-US" altLang="zh-CN" sz="2400" dirty="0">
                  <a:solidFill>
                    <a:schemeClr val="bg1">
                      <a:lumMod val="75000"/>
                    </a:schemeClr>
                  </a:solidFill>
                </a:rPr>
                <a:t>Standardized the classification </a:t>
              </a:r>
            </a:p>
            <a:p>
              <a:r>
                <a:rPr lang="en-US" altLang="zh-CN" sz="2400" dirty="0">
                  <a:solidFill>
                    <a:schemeClr val="bg1">
                      <a:lumMod val="75000"/>
                    </a:schemeClr>
                  </a:solidFill>
                </a:rPr>
                <a:t>    fields</a:t>
              </a:r>
              <a:endParaRPr lang="zh-CN" altLang="zh-CN" sz="2400" dirty="0">
                <a:solidFill>
                  <a:schemeClr val="bg1">
                    <a:lumMod val="75000"/>
                  </a:schemeClr>
                </a:solidFill>
              </a:endParaRPr>
            </a:p>
          </p:txBody>
        </p:sp>
        <p:cxnSp>
          <p:nvCxnSpPr>
            <p:cNvPr id="3" name="直接连接符 2"/>
            <p:cNvCxnSpPr>
              <a:cxnSpLocks/>
            </p:cNvCxnSpPr>
            <p:nvPr/>
          </p:nvCxnSpPr>
          <p:spPr>
            <a:xfrm>
              <a:off x="6453072" y="2571667"/>
              <a:ext cx="3697600" cy="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cxnSpLocks/>
            </p:cNvCxnSpPr>
            <p:nvPr/>
          </p:nvCxnSpPr>
          <p:spPr>
            <a:xfrm>
              <a:off x="6472561" y="4627450"/>
              <a:ext cx="3658621" cy="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15A0FCD4-EAA1-440D-8A33-12153A15E709}"/>
              </a:ext>
            </a:extLst>
          </p:cNvPr>
          <p:cNvGrpSpPr/>
          <p:nvPr/>
        </p:nvGrpSpPr>
        <p:grpSpPr>
          <a:xfrm>
            <a:off x="348260" y="997153"/>
            <a:ext cx="2547261" cy="3682877"/>
            <a:chOff x="1090483" y="1936005"/>
            <a:chExt cx="2547261" cy="3682877"/>
          </a:xfrm>
        </p:grpSpPr>
        <p:pic>
          <p:nvPicPr>
            <p:cNvPr id="6" name="图片 5">
              <a:extLst>
                <a:ext uri="{FF2B5EF4-FFF2-40B4-BE49-F238E27FC236}">
                  <a16:creationId xmlns:a16="http://schemas.microsoft.com/office/drawing/2014/main" id="{0B0F2563-33A7-4C41-BA9F-004F4170A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721" y="2029069"/>
              <a:ext cx="2388670" cy="3468481"/>
            </a:xfrm>
            <a:prstGeom prst="rect">
              <a:avLst/>
            </a:prstGeom>
          </p:spPr>
        </p:pic>
        <p:sp>
          <p:nvSpPr>
            <p:cNvPr id="41" name="矩形 40">
              <a:extLst>
                <a:ext uri="{FF2B5EF4-FFF2-40B4-BE49-F238E27FC236}">
                  <a16:creationId xmlns:a16="http://schemas.microsoft.com/office/drawing/2014/main" id="{4DB53702-A1EF-4D64-A217-D36126E35C05}"/>
                </a:ext>
              </a:extLst>
            </p:cNvPr>
            <p:cNvSpPr/>
            <p:nvPr/>
          </p:nvSpPr>
          <p:spPr>
            <a:xfrm>
              <a:off x="1090483" y="1936005"/>
              <a:ext cx="2547261" cy="3682877"/>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6336656D-4853-45DC-8070-BCCB58BD39ED}"/>
              </a:ext>
            </a:extLst>
          </p:cNvPr>
          <p:cNvGrpSpPr/>
          <p:nvPr/>
        </p:nvGrpSpPr>
        <p:grpSpPr>
          <a:xfrm>
            <a:off x="1067899" y="2499593"/>
            <a:ext cx="2661873" cy="4173077"/>
            <a:chOff x="2930480" y="2684922"/>
            <a:chExt cx="2661873" cy="4173077"/>
          </a:xfrm>
        </p:grpSpPr>
        <p:pic>
          <p:nvPicPr>
            <p:cNvPr id="34" name="图片 33">
              <a:extLst>
                <a:ext uri="{FF2B5EF4-FFF2-40B4-BE49-F238E27FC236}">
                  <a16:creationId xmlns:a16="http://schemas.microsoft.com/office/drawing/2014/main" id="{50930FDC-7762-4771-8F52-9D2A47C71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3690" y="2773355"/>
              <a:ext cx="2494600" cy="4012052"/>
            </a:xfrm>
            <a:prstGeom prst="rect">
              <a:avLst/>
            </a:prstGeom>
          </p:spPr>
        </p:pic>
        <p:sp>
          <p:nvSpPr>
            <p:cNvPr id="42" name="矩形 41">
              <a:extLst>
                <a:ext uri="{FF2B5EF4-FFF2-40B4-BE49-F238E27FC236}">
                  <a16:creationId xmlns:a16="http://schemas.microsoft.com/office/drawing/2014/main" id="{054A511D-8B3D-4F05-8596-08F53E14F44F}"/>
                </a:ext>
              </a:extLst>
            </p:cNvPr>
            <p:cNvSpPr/>
            <p:nvPr/>
          </p:nvSpPr>
          <p:spPr>
            <a:xfrm>
              <a:off x="2930480" y="2684922"/>
              <a:ext cx="2661873" cy="4173077"/>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2FED9BED-201B-466E-AE13-493EE261EF51}"/>
              </a:ext>
            </a:extLst>
          </p:cNvPr>
          <p:cNvGrpSpPr/>
          <p:nvPr/>
        </p:nvGrpSpPr>
        <p:grpSpPr>
          <a:xfrm>
            <a:off x="2180534" y="1866037"/>
            <a:ext cx="2400847" cy="1128875"/>
            <a:chOff x="5989524" y="1406990"/>
            <a:chExt cx="2400847" cy="1128875"/>
          </a:xfrm>
        </p:grpSpPr>
        <p:pic>
          <p:nvPicPr>
            <p:cNvPr id="8" name="图片 7">
              <a:extLst>
                <a:ext uri="{FF2B5EF4-FFF2-40B4-BE49-F238E27FC236}">
                  <a16:creationId xmlns:a16="http://schemas.microsoft.com/office/drawing/2014/main" id="{DF8F912C-9E09-4DFE-8126-FD8E8A1D9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3984" y="1449348"/>
              <a:ext cx="2306017" cy="995780"/>
            </a:xfrm>
            <a:prstGeom prst="rect">
              <a:avLst/>
            </a:prstGeom>
          </p:spPr>
        </p:pic>
        <p:sp>
          <p:nvSpPr>
            <p:cNvPr id="43" name="矩形 42">
              <a:extLst>
                <a:ext uri="{FF2B5EF4-FFF2-40B4-BE49-F238E27FC236}">
                  <a16:creationId xmlns:a16="http://schemas.microsoft.com/office/drawing/2014/main" id="{E255E4F5-4182-4719-9705-2B4899F1B2FD}"/>
                </a:ext>
              </a:extLst>
            </p:cNvPr>
            <p:cNvSpPr/>
            <p:nvPr/>
          </p:nvSpPr>
          <p:spPr>
            <a:xfrm>
              <a:off x="5989524" y="1406990"/>
              <a:ext cx="2400847" cy="1128875"/>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627F9AE6-94DC-4175-9681-DE2803A48AE6}"/>
              </a:ext>
            </a:extLst>
          </p:cNvPr>
          <p:cNvGrpSpPr/>
          <p:nvPr/>
        </p:nvGrpSpPr>
        <p:grpSpPr>
          <a:xfrm>
            <a:off x="2819695" y="2663073"/>
            <a:ext cx="2612087" cy="2508292"/>
            <a:chOff x="7100873" y="1225504"/>
            <a:chExt cx="2612087" cy="2508292"/>
          </a:xfrm>
        </p:grpSpPr>
        <p:pic>
          <p:nvPicPr>
            <p:cNvPr id="36" name="图片 35">
              <a:extLst>
                <a:ext uri="{FF2B5EF4-FFF2-40B4-BE49-F238E27FC236}">
                  <a16:creationId xmlns:a16="http://schemas.microsoft.com/office/drawing/2014/main" id="{B42AFADD-5424-4785-A486-30D3223A29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6996" y="1279330"/>
              <a:ext cx="2466750" cy="2353075"/>
            </a:xfrm>
            <a:prstGeom prst="rect">
              <a:avLst/>
            </a:prstGeom>
          </p:spPr>
        </p:pic>
        <p:sp>
          <p:nvSpPr>
            <p:cNvPr id="38" name="矩形 37">
              <a:extLst>
                <a:ext uri="{FF2B5EF4-FFF2-40B4-BE49-F238E27FC236}">
                  <a16:creationId xmlns:a16="http://schemas.microsoft.com/office/drawing/2014/main" id="{BC6D22D1-8254-429E-A1F1-BFBE5CE43A01}"/>
                </a:ext>
              </a:extLst>
            </p:cNvPr>
            <p:cNvSpPr/>
            <p:nvPr/>
          </p:nvSpPr>
          <p:spPr>
            <a:xfrm>
              <a:off x="7100873" y="1225504"/>
              <a:ext cx="2612087" cy="2508292"/>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1268917" y="115793"/>
            <a:ext cx="10444975"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Data cleaning——step 2</a:t>
            </a:r>
            <a:endParaRPr lang="zh-CN" altLang="en-US" sz="5400" dirty="0">
              <a:solidFill>
                <a:prstClr val="white"/>
              </a:solidFill>
              <a:latin typeface="Castellar" panose="020A0402060406010301" pitchFamily="18" charset="0"/>
            </a:endParaRPr>
          </a:p>
        </p:txBody>
      </p:sp>
    </p:spTree>
    <p:custDataLst>
      <p:tags r:id="rId1"/>
    </p:custDataLst>
    <p:extLst>
      <p:ext uri="{BB962C8B-B14F-4D97-AF65-F5344CB8AC3E}">
        <p14:creationId xmlns:p14="http://schemas.microsoft.com/office/powerpoint/2010/main" val="3082054575"/>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par>
                                <p:cTn id="77" presetID="22" presetClass="entr" presetSubtype="1" fill="hold" grpId="0" nodeType="withEffect">
                                  <p:stCondLst>
                                    <p:cond delay="75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1400"/>
                            </p:stCondLst>
                            <p:childTnLst>
                              <p:par>
                                <p:cTn id="81" presetID="47" presetClass="entr" presetSubtype="0" fill="hold" nodeType="after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2000"/>
                                        <p:tgtEl>
                                          <p:spTgt spid="46"/>
                                        </p:tgtEl>
                                      </p:cBhvr>
                                    </p:animEffect>
                                    <p:anim calcmode="lin" valueType="num">
                                      <p:cBhvr>
                                        <p:cTn id="84" dur="2000" fill="hold"/>
                                        <p:tgtEl>
                                          <p:spTgt spid="46"/>
                                        </p:tgtEl>
                                        <p:attrNameLst>
                                          <p:attrName>ppt_x</p:attrName>
                                        </p:attrNameLst>
                                      </p:cBhvr>
                                      <p:tavLst>
                                        <p:tav tm="0">
                                          <p:val>
                                            <p:strVal val="#ppt_x"/>
                                          </p:val>
                                        </p:tav>
                                        <p:tav tm="100000">
                                          <p:val>
                                            <p:strVal val="#ppt_x"/>
                                          </p:val>
                                        </p:tav>
                                      </p:tavLst>
                                    </p:anim>
                                    <p:anim calcmode="lin" valueType="num">
                                      <p:cBhvr>
                                        <p:cTn id="85" dur="2000" fill="hold"/>
                                        <p:tgtEl>
                                          <p:spTgt spid="46"/>
                                        </p:tgtEl>
                                        <p:attrNameLst>
                                          <p:attrName>ppt_y</p:attrName>
                                        </p:attrNameLst>
                                      </p:cBhvr>
                                      <p:tavLst>
                                        <p:tav tm="0">
                                          <p:val>
                                            <p:strVal val="#ppt_y-.1"/>
                                          </p:val>
                                        </p:tav>
                                        <p:tav tm="100000">
                                          <p:val>
                                            <p:strVal val="#ppt_y"/>
                                          </p:val>
                                        </p:tav>
                                      </p:tavLst>
                                    </p:anim>
                                  </p:childTnLst>
                                </p:cTn>
                              </p:par>
                            </p:childTnLst>
                          </p:cTn>
                        </p:par>
                        <p:par>
                          <p:cTn id="86" fill="hold">
                            <p:stCondLst>
                              <p:cond delay="3400"/>
                            </p:stCondLst>
                            <p:childTnLst>
                              <p:par>
                                <p:cTn id="87" presetID="47" presetClass="entr" presetSubtype="0" fill="hold" nodeType="after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2000"/>
                                        <p:tgtEl>
                                          <p:spTgt spid="45"/>
                                        </p:tgtEl>
                                      </p:cBhvr>
                                    </p:animEffect>
                                    <p:anim calcmode="lin" valueType="num">
                                      <p:cBhvr>
                                        <p:cTn id="90" dur="2000" fill="hold"/>
                                        <p:tgtEl>
                                          <p:spTgt spid="45"/>
                                        </p:tgtEl>
                                        <p:attrNameLst>
                                          <p:attrName>ppt_x</p:attrName>
                                        </p:attrNameLst>
                                      </p:cBhvr>
                                      <p:tavLst>
                                        <p:tav tm="0">
                                          <p:val>
                                            <p:strVal val="#ppt_x"/>
                                          </p:val>
                                        </p:tav>
                                        <p:tav tm="100000">
                                          <p:val>
                                            <p:strVal val="#ppt_x"/>
                                          </p:val>
                                        </p:tav>
                                      </p:tavLst>
                                    </p:anim>
                                    <p:anim calcmode="lin" valueType="num">
                                      <p:cBhvr>
                                        <p:cTn id="91" dur="2000" fill="hold"/>
                                        <p:tgtEl>
                                          <p:spTgt spid="45"/>
                                        </p:tgtEl>
                                        <p:attrNameLst>
                                          <p:attrName>ppt_y</p:attrName>
                                        </p:attrNameLst>
                                      </p:cBhvr>
                                      <p:tavLst>
                                        <p:tav tm="0">
                                          <p:val>
                                            <p:strVal val="#ppt_y-.1"/>
                                          </p:val>
                                        </p:tav>
                                        <p:tav tm="100000">
                                          <p:val>
                                            <p:strVal val="#ppt_y"/>
                                          </p:val>
                                        </p:tav>
                                      </p:tavLst>
                                    </p:anim>
                                  </p:childTnLst>
                                </p:cTn>
                              </p:par>
                              <p:par>
                                <p:cTn id="92" presetID="37" presetClass="exit" presetSubtype="0" fill="hold" nodeType="withEffect">
                                  <p:stCondLst>
                                    <p:cond delay="0"/>
                                  </p:stCondLst>
                                  <p:childTnLst>
                                    <p:animEffect transition="out" filter="fade">
                                      <p:cBhvr>
                                        <p:cTn id="93" dur="1000"/>
                                        <p:tgtEl>
                                          <p:spTgt spid="46"/>
                                        </p:tgtEl>
                                      </p:cBhvr>
                                    </p:animEffect>
                                    <p:anim calcmode="lin" valueType="num">
                                      <p:cBhvr>
                                        <p:cTn id="94" dur="1000"/>
                                        <p:tgtEl>
                                          <p:spTgt spid="46"/>
                                        </p:tgtEl>
                                        <p:attrNameLst>
                                          <p:attrName>ppt_x</p:attrName>
                                        </p:attrNameLst>
                                      </p:cBhvr>
                                      <p:tavLst>
                                        <p:tav tm="0">
                                          <p:val>
                                            <p:strVal val="ppt_x"/>
                                          </p:val>
                                        </p:tav>
                                        <p:tav tm="100000">
                                          <p:val>
                                            <p:strVal val="ppt_x"/>
                                          </p:val>
                                        </p:tav>
                                      </p:tavLst>
                                    </p:anim>
                                    <p:anim calcmode="lin" valueType="num">
                                      <p:cBhvr>
                                        <p:cTn id="95" dur="100" decel="100000"/>
                                        <p:tgtEl>
                                          <p:spTgt spid="46"/>
                                        </p:tgtEl>
                                        <p:attrNameLst>
                                          <p:attrName>ppt_y</p:attrName>
                                        </p:attrNameLst>
                                      </p:cBhvr>
                                      <p:tavLst>
                                        <p:tav tm="0">
                                          <p:val>
                                            <p:strVal val="ppt_y"/>
                                          </p:val>
                                        </p:tav>
                                        <p:tav tm="100000">
                                          <p:val>
                                            <p:strVal val="ppt_y-.03"/>
                                          </p:val>
                                        </p:tav>
                                      </p:tavLst>
                                    </p:anim>
                                    <p:anim calcmode="lin" valueType="num">
                                      <p:cBhvr>
                                        <p:cTn id="96" dur="900" accel="100000">
                                          <p:stCondLst>
                                            <p:cond delay="100"/>
                                          </p:stCondLst>
                                        </p:cTn>
                                        <p:tgtEl>
                                          <p:spTgt spid="46"/>
                                        </p:tgtEl>
                                        <p:attrNameLst>
                                          <p:attrName>ppt_y</p:attrName>
                                        </p:attrNameLst>
                                      </p:cBhvr>
                                      <p:tavLst>
                                        <p:tav tm="0">
                                          <p:val>
                                            <p:strVal val="ppt_y"/>
                                          </p:val>
                                        </p:tav>
                                        <p:tav tm="100000">
                                          <p:val>
                                            <p:strVal val="ppt_y+1"/>
                                          </p:val>
                                        </p:tav>
                                      </p:tavLst>
                                    </p:anim>
                                    <p:set>
                                      <p:cBhvr>
                                        <p:cTn id="97" dur="1" fill="hold">
                                          <p:stCondLst>
                                            <p:cond delay="999"/>
                                          </p:stCondLst>
                                        </p:cTn>
                                        <p:tgtEl>
                                          <p:spTgt spid="46"/>
                                        </p:tgtEl>
                                        <p:attrNameLst>
                                          <p:attrName>style.visibility</p:attrName>
                                        </p:attrNameLst>
                                      </p:cBhvr>
                                      <p:to>
                                        <p:strVal val="hidden"/>
                                      </p:to>
                                    </p:set>
                                  </p:childTnLst>
                                </p:cTn>
                              </p:par>
                            </p:childTnLst>
                          </p:cTn>
                        </p:par>
                        <p:par>
                          <p:cTn id="98" fill="hold">
                            <p:stCondLst>
                              <p:cond delay="5400"/>
                            </p:stCondLst>
                            <p:childTnLst>
                              <p:par>
                                <p:cTn id="99" presetID="42" presetClass="entr" presetSubtype="0" fill="hold" nodeType="after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fade">
                                      <p:cBhvr>
                                        <p:cTn id="101" dur="2000"/>
                                        <p:tgtEl>
                                          <p:spTgt spid="44"/>
                                        </p:tgtEl>
                                      </p:cBhvr>
                                    </p:animEffect>
                                    <p:anim calcmode="lin" valueType="num">
                                      <p:cBhvr>
                                        <p:cTn id="102" dur="2000" fill="hold"/>
                                        <p:tgtEl>
                                          <p:spTgt spid="44"/>
                                        </p:tgtEl>
                                        <p:attrNameLst>
                                          <p:attrName>ppt_x</p:attrName>
                                        </p:attrNameLst>
                                      </p:cBhvr>
                                      <p:tavLst>
                                        <p:tav tm="0">
                                          <p:val>
                                            <p:strVal val="#ppt_x"/>
                                          </p:val>
                                        </p:tav>
                                        <p:tav tm="100000">
                                          <p:val>
                                            <p:strVal val="#ppt_x"/>
                                          </p:val>
                                        </p:tav>
                                      </p:tavLst>
                                    </p:anim>
                                    <p:anim calcmode="lin" valueType="num">
                                      <p:cBhvr>
                                        <p:cTn id="103" dur="2000" fill="hold"/>
                                        <p:tgtEl>
                                          <p:spTgt spid="44"/>
                                        </p:tgtEl>
                                        <p:attrNameLst>
                                          <p:attrName>ppt_y</p:attrName>
                                        </p:attrNameLst>
                                      </p:cBhvr>
                                      <p:tavLst>
                                        <p:tav tm="0">
                                          <p:val>
                                            <p:strVal val="#ppt_y+.1"/>
                                          </p:val>
                                        </p:tav>
                                        <p:tav tm="100000">
                                          <p:val>
                                            <p:strVal val="#ppt_y"/>
                                          </p:val>
                                        </p:tav>
                                      </p:tavLst>
                                    </p:anim>
                                  </p:childTnLst>
                                </p:cTn>
                              </p:par>
                              <p:par>
                                <p:cTn id="104" presetID="47" presetClass="exit" presetSubtype="0" fill="hold" nodeType="withEffect">
                                  <p:stCondLst>
                                    <p:cond delay="0"/>
                                  </p:stCondLst>
                                  <p:childTnLst>
                                    <p:animEffect transition="out" filter="fade">
                                      <p:cBhvr>
                                        <p:cTn id="105" dur="1000"/>
                                        <p:tgtEl>
                                          <p:spTgt spid="45"/>
                                        </p:tgtEl>
                                      </p:cBhvr>
                                    </p:animEffect>
                                    <p:anim calcmode="lin" valueType="num">
                                      <p:cBhvr>
                                        <p:cTn id="106" dur="1000"/>
                                        <p:tgtEl>
                                          <p:spTgt spid="45"/>
                                        </p:tgtEl>
                                        <p:attrNameLst>
                                          <p:attrName>ppt_x</p:attrName>
                                        </p:attrNameLst>
                                      </p:cBhvr>
                                      <p:tavLst>
                                        <p:tav tm="0">
                                          <p:val>
                                            <p:strVal val="ppt_x"/>
                                          </p:val>
                                        </p:tav>
                                        <p:tav tm="100000">
                                          <p:val>
                                            <p:strVal val="ppt_x"/>
                                          </p:val>
                                        </p:tav>
                                      </p:tavLst>
                                    </p:anim>
                                    <p:anim calcmode="lin" valueType="num">
                                      <p:cBhvr>
                                        <p:cTn id="107" dur="1000"/>
                                        <p:tgtEl>
                                          <p:spTgt spid="45"/>
                                        </p:tgtEl>
                                        <p:attrNameLst>
                                          <p:attrName>ppt_y</p:attrName>
                                        </p:attrNameLst>
                                      </p:cBhvr>
                                      <p:tavLst>
                                        <p:tav tm="0">
                                          <p:val>
                                            <p:strVal val="ppt_y"/>
                                          </p:val>
                                        </p:tav>
                                        <p:tav tm="100000">
                                          <p:val>
                                            <p:strVal val="ppt_y-.1"/>
                                          </p:val>
                                        </p:tav>
                                      </p:tavLst>
                                    </p:anim>
                                    <p:set>
                                      <p:cBhvr>
                                        <p:cTn id="108" dur="1" fill="hold">
                                          <p:stCondLst>
                                            <p:cond delay="999"/>
                                          </p:stCondLst>
                                        </p:cTn>
                                        <p:tgtEl>
                                          <p:spTgt spid="45"/>
                                        </p:tgtEl>
                                        <p:attrNameLst>
                                          <p:attrName>style.visibility</p:attrName>
                                        </p:attrNameLst>
                                      </p:cBhvr>
                                      <p:to>
                                        <p:strVal val="hidden"/>
                                      </p:to>
                                    </p:set>
                                  </p:childTnLst>
                                </p:cTn>
                              </p:par>
                            </p:childTnLst>
                          </p:cTn>
                        </p:par>
                        <p:par>
                          <p:cTn id="109" fill="hold">
                            <p:stCondLst>
                              <p:cond delay="7400"/>
                            </p:stCondLst>
                            <p:childTnLst>
                              <p:par>
                                <p:cTn id="110" presetID="42" presetClass="entr" presetSubtype="0" fill="hold" nodeType="after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2000"/>
                                        <p:tgtEl>
                                          <p:spTgt spid="39"/>
                                        </p:tgtEl>
                                      </p:cBhvr>
                                    </p:animEffect>
                                    <p:anim calcmode="lin" valueType="num">
                                      <p:cBhvr>
                                        <p:cTn id="113" dur="2000" fill="hold"/>
                                        <p:tgtEl>
                                          <p:spTgt spid="39"/>
                                        </p:tgtEl>
                                        <p:attrNameLst>
                                          <p:attrName>ppt_x</p:attrName>
                                        </p:attrNameLst>
                                      </p:cBhvr>
                                      <p:tavLst>
                                        <p:tav tm="0">
                                          <p:val>
                                            <p:strVal val="#ppt_x"/>
                                          </p:val>
                                        </p:tav>
                                        <p:tav tm="100000">
                                          <p:val>
                                            <p:strVal val="#ppt_x"/>
                                          </p:val>
                                        </p:tav>
                                      </p:tavLst>
                                    </p:anim>
                                    <p:anim calcmode="lin" valueType="num">
                                      <p:cBhvr>
                                        <p:cTn id="114" dur="2000" fill="hold"/>
                                        <p:tgtEl>
                                          <p:spTgt spid="39"/>
                                        </p:tgtEl>
                                        <p:attrNameLst>
                                          <p:attrName>ppt_y</p:attrName>
                                        </p:attrNameLst>
                                      </p:cBhvr>
                                      <p:tavLst>
                                        <p:tav tm="0">
                                          <p:val>
                                            <p:strVal val="#ppt_y+.1"/>
                                          </p:val>
                                        </p:tav>
                                        <p:tav tm="100000">
                                          <p:val>
                                            <p:strVal val="#ppt_y"/>
                                          </p:val>
                                        </p:tav>
                                      </p:tavLst>
                                    </p:anim>
                                  </p:childTnLst>
                                </p:cTn>
                              </p:par>
                              <p:par>
                                <p:cTn id="115" presetID="37" presetClass="exit" presetSubtype="0" fill="hold" nodeType="withEffect">
                                  <p:stCondLst>
                                    <p:cond delay="0"/>
                                  </p:stCondLst>
                                  <p:childTnLst>
                                    <p:animEffect transition="out" filter="fade">
                                      <p:cBhvr>
                                        <p:cTn id="116" dur="1000"/>
                                        <p:tgtEl>
                                          <p:spTgt spid="44"/>
                                        </p:tgtEl>
                                      </p:cBhvr>
                                    </p:animEffect>
                                    <p:anim calcmode="lin" valueType="num">
                                      <p:cBhvr>
                                        <p:cTn id="117" dur="1000"/>
                                        <p:tgtEl>
                                          <p:spTgt spid="44"/>
                                        </p:tgtEl>
                                        <p:attrNameLst>
                                          <p:attrName>ppt_x</p:attrName>
                                        </p:attrNameLst>
                                      </p:cBhvr>
                                      <p:tavLst>
                                        <p:tav tm="0">
                                          <p:val>
                                            <p:strVal val="ppt_x"/>
                                          </p:val>
                                        </p:tav>
                                        <p:tav tm="100000">
                                          <p:val>
                                            <p:strVal val="ppt_x"/>
                                          </p:val>
                                        </p:tav>
                                      </p:tavLst>
                                    </p:anim>
                                    <p:anim calcmode="lin" valueType="num">
                                      <p:cBhvr>
                                        <p:cTn id="118" dur="100" decel="100000"/>
                                        <p:tgtEl>
                                          <p:spTgt spid="44"/>
                                        </p:tgtEl>
                                        <p:attrNameLst>
                                          <p:attrName>ppt_y</p:attrName>
                                        </p:attrNameLst>
                                      </p:cBhvr>
                                      <p:tavLst>
                                        <p:tav tm="0">
                                          <p:val>
                                            <p:strVal val="ppt_y"/>
                                          </p:val>
                                        </p:tav>
                                        <p:tav tm="100000">
                                          <p:val>
                                            <p:strVal val="ppt_y-.03"/>
                                          </p:val>
                                        </p:tav>
                                      </p:tavLst>
                                    </p:anim>
                                    <p:anim calcmode="lin" valueType="num">
                                      <p:cBhvr>
                                        <p:cTn id="119" dur="900" accel="100000">
                                          <p:stCondLst>
                                            <p:cond delay="100"/>
                                          </p:stCondLst>
                                        </p:cTn>
                                        <p:tgtEl>
                                          <p:spTgt spid="44"/>
                                        </p:tgtEl>
                                        <p:attrNameLst>
                                          <p:attrName>ppt_y</p:attrName>
                                        </p:attrNameLst>
                                      </p:cBhvr>
                                      <p:tavLst>
                                        <p:tav tm="0">
                                          <p:val>
                                            <p:strVal val="ppt_y"/>
                                          </p:val>
                                        </p:tav>
                                        <p:tav tm="100000">
                                          <p:val>
                                            <p:strVal val="ppt_y+1"/>
                                          </p:val>
                                        </p:tav>
                                      </p:tavLst>
                                    </p:anim>
                                    <p:set>
                                      <p:cBhvr>
                                        <p:cTn id="120" dur="1" fill="hold">
                                          <p:stCondLst>
                                            <p:cond delay="999"/>
                                          </p:stCondLst>
                                        </p:cTn>
                                        <p:tgtEl>
                                          <p:spTgt spid="44"/>
                                        </p:tgtEl>
                                        <p:attrNameLst>
                                          <p:attrName>style.visibility</p:attrName>
                                        </p:attrNameLst>
                                      </p:cBhvr>
                                      <p:to>
                                        <p:strVal val="hidden"/>
                                      </p:to>
                                    </p:set>
                                  </p:childTnLst>
                                </p:cTn>
                              </p:par>
                            </p:childTnLst>
                          </p:cTn>
                        </p:par>
                        <p:par>
                          <p:cTn id="121" fill="hold">
                            <p:stCondLst>
                              <p:cond delay="9400"/>
                            </p:stCondLst>
                            <p:childTnLst>
                              <p:par>
                                <p:cTn id="122" presetID="4" presetClass="entr" presetSubtype="16" fill="hold" nodeType="after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box(in)">
                                      <p:cBhvr>
                                        <p:cTn id="124" dur="2000"/>
                                        <p:tgtEl>
                                          <p:spTgt spid="47"/>
                                        </p:tgtEl>
                                      </p:cBhvr>
                                    </p:animEffect>
                                  </p:childTnLst>
                                </p:cTn>
                              </p:par>
                              <p:par>
                                <p:cTn id="125" presetID="1" presetClass="entr" presetSubtype="0"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xit" presetSubtype="4" fill="hold" grpId="1" nodeType="clickEffect">
                                  <p:stCondLst>
                                    <p:cond delay="0"/>
                                  </p:stCondLst>
                                  <p:childTnLst>
                                    <p:animEffect transition="out" filter="wipe(down)">
                                      <p:cBhvr>
                                        <p:cTn id="134" dur="500"/>
                                        <p:tgtEl>
                                          <p:spTgt spid="23"/>
                                        </p:tgtEl>
                                      </p:cBhvr>
                                    </p:animEffect>
                                    <p:set>
                                      <p:cBhvr>
                                        <p:cTn id="135" dur="1" fill="hold">
                                          <p:stCondLst>
                                            <p:cond delay="499"/>
                                          </p:stCondLst>
                                        </p:cTn>
                                        <p:tgtEl>
                                          <p:spTgt spid="23"/>
                                        </p:tgtEl>
                                        <p:attrNameLst>
                                          <p:attrName>style.visibility</p:attrName>
                                        </p:attrNameLst>
                                      </p:cBhvr>
                                      <p:to>
                                        <p:strVal val="hidden"/>
                                      </p:to>
                                    </p:set>
                                  </p:childTnLst>
                                </p:cTn>
                              </p:par>
                            </p:childTnLst>
                          </p:cTn>
                        </p:par>
                        <p:par>
                          <p:cTn id="136" fill="hold">
                            <p:stCondLst>
                              <p:cond delay="500"/>
                            </p:stCondLst>
                            <p:childTnLst>
                              <p:par>
                                <p:cTn id="137" presetID="2" presetClass="exit" presetSubtype="2" fill="hold" grpId="1" nodeType="afterEffect">
                                  <p:stCondLst>
                                    <p:cond delay="0"/>
                                  </p:stCondLst>
                                  <p:childTnLst>
                                    <p:anim calcmode="lin" valueType="num">
                                      <p:cBhvr additive="base">
                                        <p:cTn id="138" dur="500"/>
                                        <p:tgtEl>
                                          <p:spTgt spid="24"/>
                                        </p:tgtEl>
                                        <p:attrNameLst>
                                          <p:attrName>ppt_x</p:attrName>
                                        </p:attrNameLst>
                                      </p:cBhvr>
                                      <p:tavLst>
                                        <p:tav tm="0">
                                          <p:val>
                                            <p:strVal val="ppt_x"/>
                                          </p:val>
                                        </p:tav>
                                        <p:tav tm="100000">
                                          <p:val>
                                            <p:strVal val="1+ppt_w/2"/>
                                          </p:val>
                                        </p:tav>
                                      </p:tavLst>
                                    </p:anim>
                                    <p:anim calcmode="lin" valueType="num">
                                      <p:cBhvr additive="base">
                                        <p:cTn id="139" dur="500"/>
                                        <p:tgtEl>
                                          <p:spTgt spid="24"/>
                                        </p:tgtEl>
                                        <p:attrNameLst>
                                          <p:attrName>ppt_y</p:attrName>
                                        </p:attrNameLst>
                                      </p:cBhvr>
                                      <p:tavLst>
                                        <p:tav tm="0">
                                          <p:val>
                                            <p:strVal val="ppt_y"/>
                                          </p:val>
                                        </p:tav>
                                        <p:tav tm="100000">
                                          <p:val>
                                            <p:strVal val="ppt_y"/>
                                          </p:val>
                                        </p:tav>
                                      </p:tavLst>
                                    </p:anim>
                                    <p:set>
                                      <p:cBhvr>
                                        <p:cTn id="140" dur="1" fill="hold">
                                          <p:stCondLst>
                                            <p:cond delay="499"/>
                                          </p:stCondLst>
                                        </p:cTn>
                                        <p:tgtEl>
                                          <p:spTgt spid="24"/>
                                        </p:tgtEl>
                                        <p:attrNameLst>
                                          <p:attrName>style.visibility</p:attrName>
                                        </p:attrNameLst>
                                      </p:cBhvr>
                                      <p:to>
                                        <p:strVal val="hidden"/>
                                      </p:to>
                                    </p:set>
                                  </p:childTnLst>
                                </p:cTn>
                              </p:par>
                              <p:par>
                                <p:cTn id="141" presetID="22" presetClass="exit" presetSubtype="4" fill="hold" grpId="0" nodeType="withEffect">
                                  <p:stCondLst>
                                    <p:cond delay="0"/>
                                  </p:stCondLst>
                                  <p:childTnLst>
                                    <p:animEffect transition="out" filter="wipe(down)">
                                      <p:cBhvr>
                                        <p:cTn id="142" dur="500"/>
                                        <p:tgtEl>
                                          <p:spTgt spid="17"/>
                                        </p:tgtEl>
                                      </p:cBhvr>
                                    </p:animEffect>
                                    <p:set>
                                      <p:cBhvr>
                                        <p:cTn id="143" dur="1" fill="hold">
                                          <p:stCondLst>
                                            <p:cond delay="499"/>
                                          </p:stCondLst>
                                        </p:cTn>
                                        <p:tgtEl>
                                          <p:spTgt spid="17"/>
                                        </p:tgtEl>
                                        <p:attrNameLst>
                                          <p:attrName>style.visibility</p:attrName>
                                        </p:attrNameLst>
                                      </p:cBhvr>
                                      <p:to>
                                        <p:strVal val="hidden"/>
                                      </p:to>
                                    </p:set>
                                  </p:childTnLst>
                                </p:cTn>
                              </p:par>
                              <p:par>
                                <p:cTn id="144" presetID="1" presetClass="exit" presetSubtype="0" fill="hold" grpId="1" nodeType="withEffect">
                                  <p:stCondLst>
                                    <p:cond delay="1500"/>
                                  </p:stCondLst>
                                  <p:childTnLst>
                                    <p:set>
                                      <p:cBhvr>
                                        <p:cTn id="145"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223188" y="124282"/>
            <a:ext cx="7359195"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Final data sheet</a:t>
            </a:r>
            <a:endParaRPr lang="zh-CN" altLang="en-US" sz="5400" dirty="0">
              <a:solidFill>
                <a:prstClr val="white"/>
              </a:solidFill>
              <a:latin typeface="Castellar" panose="020A0402060406010301" pitchFamily="18" charset="0"/>
            </a:endParaRPr>
          </a:p>
        </p:txBody>
      </p:sp>
      <p:sp>
        <p:nvSpPr>
          <p:cNvPr id="37" name="矩形 36"/>
          <p:cNvSpPr/>
          <p:nvPr/>
        </p:nvSpPr>
        <p:spPr>
          <a:xfrm flipH="1">
            <a:off x="10330776" y="1"/>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37"/>
          <p:cNvSpPr/>
          <p:nvPr/>
        </p:nvSpPr>
        <p:spPr>
          <a:xfrm flipH="1">
            <a:off x="11217187" y="0"/>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矩形 38"/>
          <p:cNvSpPr/>
          <p:nvPr/>
        </p:nvSpPr>
        <p:spPr>
          <a:xfrm>
            <a:off x="10852877" y="5728"/>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rot="1250810">
            <a:off x="1283416" y="547631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683003" y="138055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3865800">
            <a:off x="4059319" y="4784996"/>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250810">
            <a:off x="6772653" y="1494290"/>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3865800">
            <a:off x="4635653" y="184876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250810">
            <a:off x="5802209" y="627627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234003">
            <a:off x="7990578" y="5168301"/>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表格 22">
            <a:extLst>
              <a:ext uri="{FF2B5EF4-FFF2-40B4-BE49-F238E27FC236}">
                <a16:creationId xmlns:a16="http://schemas.microsoft.com/office/drawing/2014/main" id="{C127A14F-161D-4B02-9493-608E4215BEDD}"/>
              </a:ext>
            </a:extLst>
          </p:cNvPr>
          <p:cNvGraphicFramePr>
            <a:graphicFrameLocks noGrp="1"/>
          </p:cNvGraphicFramePr>
          <p:nvPr>
            <p:extLst>
              <p:ext uri="{D42A27DB-BD31-4B8C-83A1-F6EECF244321}">
                <p14:modId xmlns:p14="http://schemas.microsoft.com/office/powerpoint/2010/main" val="2971628068"/>
              </p:ext>
            </p:extLst>
          </p:nvPr>
        </p:nvGraphicFramePr>
        <p:xfrm>
          <a:off x="1124453" y="1080940"/>
          <a:ext cx="9032664" cy="5588000"/>
        </p:xfrm>
        <a:graphic>
          <a:graphicData uri="http://schemas.openxmlformats.org/drawingml/2006/table">
            <a:tbl>
              <a:tblPr firstRow="1">
                <a:tableStyleId>{C083E6E3-FA7D-4D7B-A595-EF9225AFEA82}</a:tableStyleId>
              </a:tblPr>
              <a:tblGrid>
                <a:gridCol w="2636426">
                  <a:extLst>
                    <a:ext uri="{9D8B030D-6E8A-4147-A177-3AD203B41FA5}">
                      <a16:colId xmlns:a16="http://schemas.microsoft.com/office/drawing/2014/main" val="1524595884"/>
                    </a:ext>
                  </a:extLst>
                </a:gridCol>
                <a:gridCol w="6396238">
                  <a:extLst>
                    <a:ext uri="{9D8B030D-6E8A-4147-A177-3AD203B41FA5}">
                      <a16:colId xmlns:a16="http://schemas.microsoft.com/office/drawing/2014/main" val="2919014538"/>
                    </a:ext>
                  </a:extLst>
                </a:gridCol>
              </a:tblGrid>
              <a:tr h="247144">
                <a:tc>
                  <a:txBody>
                    <a:bodyPr/>
                    <a:lstStyle/>
                    <a:p>
                      <a:pPr algn="ctr" fontAlgn="ctr"/>
                      <a:r>
                        <a:rPr lang="en-GB" sz="2000" u="none" strike="noStrike" dirty="0">
                          <a:solidFill>
                            <a:schemeClr val="bg1">
                              <a:lumMod val="75000"/>
                            </a:schemeClr>
                          </a:solidFill>
                          <a:effectLst/>
                        </a:rPr>
                        <a:t>Field</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u="none" strike="noStrike" dirty="0">
                          <a:solidFill>
                            <a:schemeClr val="bg1">
                              <a:lumMod val="75000"/>
                            </a:schemeClr>
                          </a:solidFill>
                          <a:effectLst/>
                        </a:rPr>
                        <a:t>Illustration</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739423428"/>
                  </a:ext>
                </a:extLst>
              </a:tr>
              <a:tr h="247144">
                <a:tc>
                  <a:txBody>
                    <a:bodyPr/>
                    <a:lstStyle/>
                    <a:p>
                      <a:pPr algn="r" fontAlgn="ctr"/>
                      <a:r>
                        <a:rPr lang="en-GB" sz="2000" u="none" strike="noStrike" dirty="0">
                          <a:solidFill>
                            <a:schemeClr val="bg1">
                              <a:lumMod val="75000"/>
                            </a:schemeClr>
                          </a:solidFill>
                          <a:effectLst/>
                        </a:rPr>
                        <a:t>Title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Title of movies</a:t>
                      </a:r>
                    </a:p>
                  </a:txBody>
                  <a:tcPr marL="6350" marR="6350" marT="6350" marB="0" anchor="ctr"/>
                </a:tc>
                <a:extLst>
                  <a:ext uri="{0D108BD9-81ED-4DB2-BD59-A6C34878D82A}">
                    <a16:rowId xmlns:a16="http://schemas.microsoft.com/office/drawing/2014/main" val="286627313"/>
                  </a:ext>
                </a:extLst>
              </a:tr>
              <a:tr h="247144">
                <a:tc>
                  <a:txBody>
                    <a:bodyPr/>
                    <a:lstStyle/>
                    <a:p>
                      <a:pPr algn="r" fontAlgn="ctr"/>
                      <a:r>
                        <a:rPr lang="en-GB" sz="2000" u="none" strike="noStrike" dirty="0" err="1">
                          <a:solidFill>
                            <a:schemeClr val="bg1">
                              <a:lumMod val="75000"/>
                            </a:schemeClr>
                          </a:solidFill>
                          <a:effectLst/>
                        </a:rPr>
                        <a:t>Theaters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Released </a:t>
                      </a:r>
                      <a:r>
                        <a:rPr lang="en-GB" sz="2000" b="0" i="0" u="none" strike="noStrike" dirty="0" err="1">
                          <a:solidFill>
                            <a:schemeClr val="bg1">
                              <a:lumMod val="75000"/>
                            </a:schemeClr>
                          </a:solidFill>
                          <a:effectLst/>
                          <a:latin typeface="等线" panose="02010600030101010101" pitchFamily="2" charset="-122"/>
                          <a:ea typeface="等线" panose="02010600030101010101" pitchFamily="2" charset="-122"/>
                        </a:rPr>
                        <a:t>theaters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536356345"/>
                  </a:ext>
                </a:extLst>
              </a:tr>
              <a:tr h="247144">
                <a:tc>
                  <a:txBody>
                    <a:bodyPr/>
                    <a:lstStyle/>
                    <a:p>
                      <a:pPr algn="r" fontAlgn="ctr"/>
                      <a:r>
                        <a:rPr lang="en-GB" sz="2000" u="none" strike="noStrike" dirty="0">
                          <a:solidFill>
                            <a:schemeClr val="bg1">
                              <a:lumMod val="75000"/>
                            </a:schemeClr>
                          </a:solidFill>
                          <a:effectLst/>
                        </a:rPr>
                        <a:t>Country</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Country of film production</a:t>
                      </a:r>
                    </a:p>
                  </a:txBody>
                  <a:tcPr marL="6350" marR="6350" marT="6350" marB="0" anchor="ctr"/>
                </a:tc>
                <a:extLst>
                  <a:ext uri="{0D108BD9-81ED-4DB2-BD59-A6C34878D82A}">
                    <a16:rowId xmlns:a16="http://schemas.microsoft.com/office/drawing/2014/main" val="650439163"/>
                  </a:ext>
                </a:extLst>
              </a:tr>
              <a:tr h="247144">
                <a:tc>
                  <a:txBody>
                    <a:bodyPr/>
                    <a:lstStyle/>
                    <a:p>
                      <a:pPr algn="r" fontAlgn="ctr"/>
                      <a:r>
                        <a:rPr lang="en-GB" sz="2000" u="none" strike="noStrike" dirty="0">
                          <a:solidFill>
                            <a:schemeClr val="bg1">
                              <a:lumMod val="75000"/>
                            </a:schemeClr>
                          </a:solidFill>
                          <a:effectLst/>
                        </a:rPr>
                        <a:t>Genre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Genre of movie</a:t>
                      </a:r>
                    </a:p>
                  </a:txBody>
                  <a:tcPr marL="6350" marR="6350" marT="6350" marB="0" anchor="ctr"/>
                </a:tc>
                <a:extLst>
                  <a:ext uri="{0D108BD9-81ED-4DB2-BD59-A6C34878D82A}">
                    <a16:rowId xmlns:a16="http://schemas.microsoft.com/office/drawing/2014/main" val="775083610"/>
                  </a:ext>
                </a:extLst>
              </a:tr>
              <a:tr h="247144">
                <a:tc>
                  <a:txBody>
                    <a:bodyPr/>
                    <a:lstStyle/>
                    <a:p>
                      <a:pPr algn="r" fontAlgn="ctr"/>
                      <a:r>
                        <a:rPr lang="en-GB" sz="2000" u="none" strike="noStrike" dirty="0">
                          <a:solidFill>
                            <a:schemeClr val="bg1">
                              <a:lumMod val="75000"/>
                            </a:schemeClr>
                          </a:solidFill>
                          <a:effectLst/>
                        </a:rPr>
                        <a:t>Rated</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Whether limited or not</a:t>
                      </a:r>
                    </a:p>
                  </a:txBody>
                  <a:tcPr marL="6350" marR="6350" marT="6350" marB="0" anchor="ctr"/>
                </a:tc>
                <a:extLst>
                  <a:ext uri="{0D108BD9-81ED-4DB2-BD59-A6C34878D82A}">
                    <a16:rowId xmlns:a16="http://schemas.microsoft.com/office/drawing/2014/main" val="1521148779"/>
                  </a:ext>
                </a:extLst>
              </a:tr>
              <a:tr h="247144">
                <a:tc>
                  <a:txBody>
                    <a:bodyPr/>
                    <a:lstStyle/>
                    <a:p>
                      <a:pPr algn="r" fontAlgn="ctr"/>
                      <a:r>
                        <a:rPr lang="en-GB" sz="2000" u="none" strike="noStrike" dirty="0">
                          <a:solidFill>
                            <a:schemeClr val="bg1">
                              <a:lumMod val="75000"/>
                            </a:schemeClr>
                          </a:solidFill>
                          <a:effectLst/>
                        </a:rPr>
                        <a:t>Runtime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Time of movie</a:t>
                      </a:r>
                    </a:p>
                  </a:txBody>
                  <a:tcPr marL="6350" marR="6350" marT="6350" marB="0" anchor="ctr"/>
                </a:tc>
                <a:extLst>
                  <a:ext uri="{0D108BD9-81ED-4DB2-BD59-A6C34878D82A}">
                    <a16:rowId xmlns:a16="http://schemas.microsoft.com/office/drawing/2014/main" val="4200475141"/>
                  </a:ext>
                </a:extLst>
              </a:tr>
              <a:tr h="247144">
                <a:tc>
                  <a:txBody>
                    <a:bodyPr/>
                    <a:lstStyle/>
                    <a:p>
                      <a:pPr algn="r" fontAlgn="ctr"/>
                      <a:r>
                        <a:rPr lang="en-GB" sz="2000" u="none" strike="noStrike" dirty="0">
                          <a:solidFill>
                            <a:schemeClr val="bg1">
                              <a:lumMod val="75000"/>
                            </a:schemeClr>
                          </a:solidFill>
                          <a:effectLst/>
                        </a:rPr>
                        <a:t>Language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Language of movie</a:t>
                      </a:r>
                    </a:p>
                  </a:txBody>
                  <a:tcPr marL="6350" marR="6350" marT="6350" marB="0" anchor="ctr"/>
                </a:tc>
                <a:extLst>
                  <a:ext uri="{0D108BD9-81ED-4DB2-BD59-A6C34878D82A}">
                    <a16:rowId xmlns:a16="http://schemas.microsoft.com/office/drawing/2014/main" val="3146919987"/>
                  </a:ext>
                </a:extLst>
              </a:tr>
              <a:tr h="247144">
                <a:tc>
                  <a:txBody>
                    <a:bodyPr/>
                    <a:lstStyle/>
                    <a:p>
                      <a:pPr algn="r" fontAlgn="ctr"/>
                      <a:r>
                        <a:rPr lang="en-GB" sz="2000" u="none" strike="noStrike" dirty="0" err="1">
                          <a:solidFill>
                            <a:schemeClr val="bg1">
                              <a:lumMod val="75000"/>
                            </a:schemeClr>
                          </a:solidFill>
                          <a:effectLst/>
                        </a:rPr>
                        <a:t>imdbRating</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Score in IMDB</a:t>
                      </a:r>
                    </a:p>
                  </a:txBody>
                  <a:tcPr marL="6350" marR="6350" marT="6350" marB="0" anchor="ctr"/>
                </a:tc>
                <a:extLst>
                  <a:ext uri="{0D108BD9-81ED-4DB2-BD59-A6C34878D82A}">
                    <a16:rowId xmlns:a16="http://schemas.microsoft.com/office/drawing/2014/main" val="2063744224"/>
                  </a:ext>
                </a:extLst>
              </a:tr>
              <a:tr h="247144">
                <a:tc>
                  <a:txBody>
                    <a:bodyPr/>
                    <a:lstStyle/>
                    <a:p>
                      <a:pPr algn="r" fontAlgn="ctr"/>
                      <a:r>
                        <a:rPr lang="en-GB" sz="2000" u="none" strike="noStrike" dirty="0" err="1">
                          <a:solidFill>
                            <a:schemeClr val="bg1">
                              <a:lumMod val="75000"/>
                            </a:schemeClr>
                          </a:solidFill>
                          <a:effectLst/>
                        </a:rPr>
                        <a:t>Actorinfluenceaverage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Average box office of actor</a:t>
                      </a:r>
                    </a:p>
                  </a:txBody>
                  <a:tcPr marL="6350" marR="6350" marT="6350" marB="0" anchor="ctr"/>
                </a:tc>
                <a:extLst>
                  <a:ext uri="{0D108BD9-81ED-4DB2-BD59-A6C34878D82A}">
                    <a16:rowId xmlns:a16="http://schemas.microsoft.com/office/drawing/2014/main" val="1265151928"/>
                  </a:ext>
                </a:extLst>
              </a:tr>
              <a:tr h="247144">
                <a:tc>
                  <a:txBody>
                    <a:bodyPr/>
                    <a:lstStyle/>
                    <a:p>
                      <a:pPr algn="r" fontAlgn="ctr"/>
                      <a:r>
                        <a:rPr lang="en-US" sz="2000" u="none" strike="noStrike" dirty="0">
                          <a:solidFill>
                            <a:schemeClr val="bg1">
                              <a:lumMod val="75000"/>
                            </a:schemeClr>
                          </a:solidFill>
                          <a:effectLst/>
                        </a:rPr>
                        <a:t>Average Gross for each movie</a:t>
                      </a:r>
                      <a:endParaRPr lang="en-US"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2000" b="0" i="0" u="none" strike="noStrike" dirty="0">
                          <a:solidFill>
                            <a:schemeClr val="bg1">
                              <a:lumMod val="75000"/>
                            </a:schemeClr>
                          </a:solidFill>
                          <a:effectLst/>
                          <a:latin typeface="等线" panose="02010600030101010101" pitchFamily="2" charset="-122"/>
                          <a:ea typeface="等线" panose="02010600030101010101" pitchFamily="2" charset="-122"/>
                        </a:rPr>
                        <a:t>Average gross of movie</a:t>
                      </a:r>
                    </a:p>
                  </a:txBody>
                  <a:tcPr marL="6350" marR="6350" marT="6350" marB="0" anchor="ctr"/>
                </a:tc>
                <a:extLst>
                  <a:ext uri="{0D108BD9-81ED-4DB2-BD59-A6C34878D82A}">
                    <a16:rowId xmlns:a16="http://schemas.microsoft.com/office/drawing/2014/main" val="3684234565"/>
                  </a:ext>
                </a:extLst>
              </a:tr>
              <a:tr h="90069">
                <a:tc>
                  <a:txBody>
                    <a:bodyPr/>
                    <a:lstStyle/>
                    <a:p>
                      <a:pPr algn="r" fontAlgn="ctr"/>
                      <a:r>
                        <a:rPr lang="en-GB" sz="2000" u="none" strike="noStrike" dirty="0" err="1">
                          <a:solidFill>
                            <a:schemeClr val="bg1">
                              <a:lumMod val="75000"/>
                            </a:schemeClr>
                          </a:solidFill>
                          <a:effectLst/>
                        </a:rPr>
                        <a:t>googletrends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Movie title and trailer for the former month combined in </a:t>
                      </a:r>
                      <a:r>
                        <a:rPr lang="en-GB" sz="2000" b="0" i="0" u="none" strike="noStrike" dirty="0" err="1">
                          <a:solidFill>
                            <a:schemeClr val="bg1">
                              <a:lumMod val="75000"/>
                            </a:schemeClr>
                          </a:solidFill>
                          <a:effectLst/>
                          <a:latin typeface="等线" panose="02010600030101010101" pitchFamily="2" charset="-122"/>
                          <a:ea typeface="等线" panose="02010600030101010101" pitchFamily="2" charset="-122"/>
                        </a:rPr>
                        <a:t>Googletrend</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944307439"/>
                  </a:ext>
                </a:extLst>
              </a:tr>
              <a:tr h="247144">
                <a:tc>
                  <a:txBody>
                    <a:bodyPr/>
                    <a:lstStyle/>
                    <a:p>
                      <a:pPr algn="r" fontAlgn="ctr"/>
                      <a:r>
                        <a:rPr lang="en-GB" sz="2000" u="none" strike="noStrike" dirty="0">
                          <a:solidFill>
                            <a:schemeClr val="bg1">
                              <a:lumMod val="75000"/>
                            </a:schemeClr>
                          </a:solidFill>
                          <a:effectLst/>
                        </a:rPr>
                        <a:t>last </a:t>
                      </a:r>
                      <a:r>
                        <a:rPr lang="en-GB" sz="2000" u="none" strike="noStrike" dirty="0" err="1">
                          <a:solidFill>
                            <a:schemeClr val="bg1">
                              <a:lumMod val="75000"/>
                            </a:schemeClr>
                          </a:solidFill>
                          <a:effectLst/>
                        </a:rPr>
                        <a:t>year_totalgross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Total gross in last year</a:t>
                      </a:r>
                    </a:p>
                  </a:txBody>
                  <a:tcPr marL="6350" marR="6350" marT="6350" marB="0" anchor="ctr"/>
                </a:tc>
                <a:extLst>
                  <a:ext uri="{0D108BD9-81ED-4DB2-BD59-A6C34878D82A}">
                    <a16:rowId xmlns:a16="http://schemas.microsoft.com/office/drawing/2014/main" val="3494135652"/>
                  </a:ext>
                </a:extLst>
              </a:tr>
              <a:tr h="247144">
                <a:tc>
                  <a:txBody>
                    <a:bodyPr/>
                    <a:lstStyle/>
                    <a:p>
                      <a:pPr algn="r" fontAlgn="ctr"/>
                      <a:r>
                        <a:rPr lang="en-GB" sz="2000" u="none" strike="noStrike" dirty="0" err="1">
                          <a:solidFill>
                            <a:schemeClr val="bg1">
                              <a:lumMod val="75000"/>
                            </a:schemeClr>
                          </a:solidFill>
                          <a:effectLst/>
                        </a:rPr>
                        <a:t>genre_gross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Gross of genre</a:t>
                      </a:r>
                    </a:p>
                  </a:txBody>
                  <a:tcPr marL="6350" marR="6350" marT="6350" marB="0" anchor="ctr"/>
                </a:tc>
                <a:extLst>
                  <a:ext uri="{0D108BD9-81ED-4DB2-BD59-A6C34878D82A}">
                    <a16:rowId xmlns:a16="http://schemas.microsoft.com/office/drawing/2014/main" val="3211098421"/>
                  </a:ext>
                </a:extLst>
              </a:tr>
              <a:tr h="247144">
                <a:tc>
                  <a:txBody>
                    <a:bodyPr/>
                    <a:lstStyle/>
                    <a:p>
                      <a:pPr algn="r" fontAlgn="ctr"/>
                      <a:r>
                        <a:rPr lang="en-GB" sz="2000" u="none" strike="noStrike" dirty="0">
                          <a:solidFill>
                            <a:schemeClr val="bg1">
                              <a:lumMod val="75000"/>
                            </a:schemeClr>
                          </a:solidFill>
                          <a:effectLst/>
                        </a:rPr>
                        <a:t>the corresponding period</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Number of corresponding period</a:t>
                      </a:r>
                    </a:p>
                  </a:txBody>
                  <a:tcPr marL="6350" marR="6350" marT="6350" marB="0" anchor="ctr"/>
                </a:tc>
                <a:extLst>
                  <a:ext uri="{0D108BD9-81ED-4DB2-BD59-A6C34878D82A}">
                    <a16:rowId xmlns:a16="http://schemas.microsoft.com/office/drawing/2014/main" val="3046076801"/>
                  </a:ext>
                </a:extLst>
              </a:tr>
              <a:tr h="247144">
                <a:tc>
                  <a:txBody>
                    <a:bodyPr/>
                    <a:lstStyle/>
                    <a:p>
                      <a:pPr algn="r" fontAlgn="ctr"/>
                      <a:r>
                        <a:rPr lang="en-GB" sz="2000" u="none" strike="noStrike" dirty="0">
                          <a:solidFill>
                            <a:schemeClr val="bg1">
                              <a:lumMod val="75000"/>
                            </a:schemeClr>
                          </a:solidFill>
                          <a:effectLst/>
                        </a:rPr>
                        <a:t>Total Gross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Total gross</a:t>
                      </a:r>
                    </a:p>
                  </a:txBody>
                  <a:tcPr marL="6350" marR="6350" marT="6350" marB="0" anchor="ctr"/>
                </a:tc>
                <a:extLst>
                  <a:ext uri="{0D108BD9-81ED-4DB2-BD59-A6C34878D82A}">
                    <a16:rowId xmlns:a16="http://schemas.microsoft.com/office/drawing/2014/main" val="2453883958"/>
                  </a:ext>
                </a:extLst>
              </a:tr>
            </a:tbl>
          </a:graphicData>
        </a:graphic>
      </p:graphicFrame>
    </p:spTree>
    <p:extLst>
      <p:ext uri="{BB962C8B-B14F-4D97-AF65-F5344CB8AC3E}">
        <p14:creationId xmlns:p14="http://schemas.microsoft.com/office/powerpoint/2010/main" val="1562720960"/>
      </p:ext>
    </p:extLst>
  </p:cSld>
  <p:clrMapOvr>
    <a:masterClrMapping/>
  </p:clrMapOvr>
  <p:transition spd="slow" advTm="711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500"/>
                                        <p:tgtEl>
                                          <p:spTgt spid="3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8" presetClass="emph" presetSubtype="0" fill="hold" grpId="1" nodeType="withEffect">
                                  <p:stCondLst>
                                    <p:cond delay="0"/>
                                  </p:stCondLst>
                                  <p:childTnLst>
                                    <p:animRot by="21600000">
                                      <p:cBhvr>
                                        <p:cTn id="27" dur="1000" fill="hold"/>
                                        <p:tgtEl>
                                          <p:spTgt spid="16"/>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8" presetClass="emph" presetSubtype="0" fill="hold" grpId="1" nodeType="withEffect">
                                  <p:stCondLst>
                                    <p:cond delay="0"/>
                                  </p:stCondLst>
                                  <p:childTnLst>
                                    <p:animRot by="21600000">
                                      <p:cBhvr>
                                        <p:cTn id="34" dur="1000" fill="hold"/>
                                        <p:tgtEl>
                                          <p:spTgt spid="17"/>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8" presetClass="emph" presetSubtype="0" fill="hold" grpId="1" nodeType="withEffect">
                                  <p:stCondLst>
                                    <p:cond delay="0"/>
                                  </p:stCondLst>
                                  <p:childTnLst>
                                    <p:animRot by="21600000">
                                      <p:cBhvr>
                                        <p:cTn id="41" dur="1000" fill="hold"/>
                                        <p:tgtEl>
                                          <p:spTgt spid="15"/>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8" presetClass="emph" presetSubtype="0" fill="hold" grpId="1" nodeType="withEffect">
                                  <p:stCondLst>
                                    <p:cond delay="0"/>
                                  </p:stCondLst>
                                  <p:childTnLst>
                                    <p:animRot by="21600000">
                                      <p:cBhvr>
                                        <p:cTn id="48" dur="1000" fill="hold"/>
                                        <p:tgtEl>
                                          <p:spTgt spid="18"/>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8" presetClass="emph" presetSubtype="0" fill="hold" grpId="1" nodeType="withEffect">
                                  <p:stCondLst>
                                    <p:cond delay="0"/>
                                  </p:stCondLst>
                                  <p:childTnLst>
                                    <p:animRot by="21600000">
                                      <p:cBhvr>
                                        <p:cTn id="55" dur="1000" fill="hold"/>
                                        <p:tgtEl>
                                          <p:spTgt spid="19"/>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8" presetClass="emph" presetSubtype="0" fill="hold" grpId="1" nodeType="withEffect">
                                  <p:stCondLst>
                                    <p:cond delay="0"/>
                                  </p:stCondLst>
                                  <p:childTnLst>
                                    <p:animRot by="21600000">
                                      <p:cBhvr>
                                        <p:cTn id="62" dur="1000" fill="hold"/>
                                        <p:tgtEl>
                                          <p:spTgt spid="20"/>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par>
                                <p:cTn id="68" presetID="8" presetClass="emph" presetSubtype="0" fill="hold" grpId="1" nodeType="withEffect">
                                  <p:stCondLst>
                                    <p:cond delay="0"/>
                                  </p:stCondLst>
                                  <p:childTnLst>
                                    <p:animRot by="21600000">
                                      <p:cBhvr>
                                        <p:cTn id="69" dur="1000" fill="hold"/>
                                        <p:tgtEl>
                                          <p:spTgt spid="21"/>
                                        </p:tgtEl>
                                        <p:attrNameLst>
                                          <p:attrName>r</p:attrName>
                                        </p:attrNameLst>
                                      </p:cBhvr>
                                    </p:animRot>
                                  </p:childTnLst>
                                </p:cTn>
                              </p:par>
                            </p:childTnLst>
                          </p:cTn>
                        </p:par>
                        <p:par>
                          <p:cTn id="70" fill="hold">
                            <p:stCondLst>
                              <p:cond delay="1150"/>
                            </p:stCondLst>
                            <p:childTnLst>
                              <p:par>
                                <p:cTn id="71" presetID="28" presetClass="entr" presetSubtype="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10000" fill="hold"/>
                                        <p:tgtEl>
                                          <p:spTgt spid="23"/>
                                        </p:tgtEl>
                                        <p:attrNameLst>
                                          <p:attrName>ppt_x</p:attrName>
                                        </p:attrNameLst>
                                      </p:cBhvr>
                                      <p:tavLst>
                                        <p:tav tm="0">
                                          <p:val>
                                            <p:strVal val="#ppt_x"/>
                                          </p:val>
                                        </p:tav>
                                        <p:tav tm="100000">
                                          <p:val>
                                            <p:strVal val="#ppt_x"/>
                                          </p:val>
                                        </p:tav>
                                      </p:tavLst>
                                    </p:anim>
                                    <p:anim calcmode="lin" valueType="num">
                                      <p:cBhvr>
                                        <p:cTn id="74" dur="10000" fill="hold"/>
                                        <p:tgtEl>
                                          <p:spTgt spid="23"/>
                                        </p:tgtEl>
                                        <p:attrNameLst>
                                          <p:attrName>ppt_y</p:attrName>
                                        </p:attrNameLst>
                                      </p:cBhvr>
                                      <p:tavLst>
                                        <p:tav tm="0">
                                          <p:val>
                                            <p:strVal val="#ppt_y+1"/>
                                          </p:val>
                                        </p:tav>
                                        <p:tav tm="100000">
                                          <p:val>
                                            <p:strVal val="#ppt_y-1"/>
                                          </p:val>
                                        </p:tav>
                                      </p:tavLst>
                                    </p:anim>
                                  </p:childTnLst>
                                </p:cTn>
                              </p:par>
                            </p:childTnLst>
                          </p:cTn>
                        </p:par>
                        <p:par>
                          <p:cTn id="75" fill="hold">
                            <p:stCondLst>
                              <p:cond delay="11150"/>
                            </p:stCondLst>
                            <p:childTnLst>
                              <p:par>
                                <p:cTn id="76" presetID="47" presetClass="entr" presetSubtype="0" fill="hold"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1000"/>
                                        <p:tgtEl>
                                          <p:spTgt spid="23"/>
                                        </p:tgtEl>
                                      </p:cBhvr>
                                    </p:animEffect>
                                    <p:anim calcmode="lin" valueType="num">
                                      <p:cBhvr>
                                        <p:cTn id="79" dur="1000" fill="hold"/>
                                        <p:tgtEl>
                                          <p:spTgt spid="23"/>
                                        </p:tgtEl>
                                        <p:attrNameLst>
                                          <p:attrName>ppt_x</p:attrName>
                                        </p:attrNameLst>
                                      </p:cBhvr>
                                      <p:tavLst>
                                        <p:tav tm="0">
                                          <p:val>
                                            <p:strVal val="#ppt_x"/>
                                          </p:val>
                                        </p:tav>
                                        <p:tav tm="100000">
                                          <p:val>
                                            <p:strVal val="#ppt_x"/>
                                          </p:val>
                                        </p:tav>
                                      </p:tavLst>
                                    </p:anim>
                                    <p:anim calcmode="lin" valueType="num">
                                      <p:cBhvr>
                                        <p:cTn id="8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7" grpId="0" animBg="1"/>
      <p:bldP spid="38" grpId="0" animBg="1"/>
      <p:bldP spid="39"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14272" y="123172"/>
            <a:ext cx="7686721"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Same period films</a:t>
            </a:r>
            <a:endParaRPr lang="zh-CN" altLang="en-US" sz="5400" dirty="0">
              <a:solidFill>
                <a:prstClr val="white"/>
              </a:solidFill>
              <a:latin typeface="Castellar" panose="020A0402060406010301" pitchFamily="18" charset="0"/>
            </a:endParaRPr>
          </a:p>
        </p:txBody>
      </p:sp>
      <p:sp>
        <p:nvSpPr>
          <p:cNvPr id="11" name="文本框 10"/>
          <p:cNvSpPr txBox="1"/>
          <p:nvPr/>
        </p:nvSpPr>
        <p:spPr>
          <a:xfrm>
            <a:off x="5632350" y="1618998"/>
            <a:ext cx="4751277" cy="2308324"/>
          </a:xfrm>
          <a:prstGeom prst="rect">
            <a:avLst/>
          </a:prstGeom>
          <a:noFill/>
        </p:spPr>
        <p:txBody>
          <a:bodyPr wrap="square" rtlCol="0">
            <a:spAutoFit/>
          </a:bodyPr>
          <a:lstStyle/>
          <a:p>
            <a:pPr marL="342900" indent="-342900">
              <a:buFont typeface="Wingdings" charset="2"/>
              <a:buChar char="Ø"/>
            </a:pPr>
            <a:r>
              <a:rPr lang="en-US" altLang="zh-CN" sz="2400" dirty="0">
                <a:solidFill>
                  <a:schemeClr val="bg1">
                    <a:lumMod val="75000"/>
                  </a:schemeClr>
                </a:solidFill>
              </a:rPr>
              <a:t>The </a:t>
            </a:r>
            <a:r>
              <a:rPr lang="en-US" altLang="zh-CN" sz="2400" dirty="0" err="1">
                <a:solidFill>
                  <a:schemeClr val="bg1">
                    <a:lumMod val="75000"/>
                  </a:schemeClr>
                </a:solidFill>
              </a:rPr>
              <a:t>relathionship</a:t>
            </a:r>
            <a:r>
              <a:rPr lang="en-US" altLang="zh-CN" sz="2400" dirty="0">
                <a:solidFill>
                  <a:schemeClr val="bg1">
                    <a:lumMod val="75000"/>
                  </a:schemeClr>
                </a:solidFill>
              </a:rPr>
              <a:t> between Total Gross and the number of films released in the same period.</a:t>
            </a:r>
          </a:p>
          <a:p>
            <a:pPr marL="342900" indent="-342900">
              <a:buFont typeface="Wingdings" charset="2"/>
              <a:buChar char="Ø"/>
            </a:pPr>
            <a:r>
              <a:rPr lang="en-US" altLang="zh-CN" sz="2400" dirty="0">
                <a:solidFill>
                  <a:schemeClr val="bg1">
                    <a:lumMod val="75000"/>
                  </a:schemeClr>
                </a:solidFill>
              </a:rPr>
              <a:t>The</a:t>
            </a:r>
            <a:r>
              <a:rPr lang="zh-CN" altLang="en-US" sz="2400" dirty="0">
                <a:solidFill>
                  <a:schemeClr val="bg1">
                    <a:lumMod val="75000"/>
                  </a:schemeClr>
                </a:solidFill>
              </a:rPr>
              <a:t> </a:t>
            </a:r>
            <a:r>
              <a:rPr lang="en-US" altLang="zh-CN" sz="2400" dirty="0">
                <a:solidFill>
                  <a:schemeClr val="bg1">
                    <a:lumMod val="75000"/>
                  </a:schemeClr>
                </a:solidFill>
              </a:rPr>
              <a:t>fewer films released during the same period, box office will be better.</a:t>
            </a:r>
          </a:p>
        </p:txBody>
      </p:sp>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51" y="1758331"/>
            <a:ext cx="5032319" cy="3354879"/>
          </a:xfrm>
          <a:prstGeom prst="rect">
            <a:avLst/>
          </a:prstGeom>
        </p:spPr>
      </p:pic>
      <p:sp>
        <p:nvSpPr>
          <p:cNvPr id="33" name="文本框 10"/>
          <p:cNvSpPr txBox="1"/>
          <p:nvPr/>
        </p:nvSpPr>
        <p:spPr>
          <a:xfrm>
            <a:off x="5585157" y="4138434"/>
            <a:ext cx="4751277" cy="461665"/>
          </a:xfrm>
          <a:prstGeom prst="rect">
            <a:avLst/>
          </a:prstGeom>
          <a:noFill/>
        </p:spPr>
        <p:txBody>
          <a:bodyPr wrap="square" rtlCol="0">
            <a:spAutoFit/>
          </a:bodyPr>
          <a:lstStyle/>
          <a:p>
            <a:r>
              <a:rPr lang="en-US" altLang="zh-CN" sz="2400" dirty="0" err="1">
                <a:solidFill>
                  <a:schemeClr val="bg1">
                    <a:lumMod val="75000"/>
                  </a:schemeClr>
                </a:solidFill>
              </a:rPr>
              <a:t>Possibable</a:t>
            </a:r>
            <a:r>
              <a:rPr lang="en-US" altLang="zh-CN" sz="2400" dirty="0">
                <a:solidFill>
                  <a:schemeClr val="bg1">
                    <a:lumMod val="75000"/>
                  </a:schemeClr>
                </a:solidFill>
              </a:rPr>
              <a:t> Reason:</a:t>
            </a:r>
          </a:p>
        </p:txBody>
      </p:sp>
      <p:sp>
        <p:nvSpPr>
          <p:cNvPr id="34" name="文本框 10"/>
          <p:cNvSpPr txBox="1"/>
          <p:nvPr/>
        </p:nvSpPr>
        <p:spPr>
          <a:xfrm>
            <a:off x="5663243" y="4816677"/>
            <a:ext cx="4901563" cy="1938992"/>
          </a:xfrm>
          <a:prstGeom prst="rect">
            <a:avLst/>
          </a:prstGeom>
          <a:noFill/>
        </p:spPr>
        <p:txBody>
          <a:bodyPr wrap="square" rtlCol="0">
            <a:spAutoFit/>
          </a:bodyPr>
          <a:lstStyle/>
          <a:p>
            <a:pPr marL="342900" indent="-342900">
              <a:buFont typeface="Wingdings" charset="2"/>
              <a:buChar char="Ø"/>
            </a:pPr>
            <a:r>
              <a:rPr lang="en-US" altLang="zh-CN" sz="2400" dirty="0">
                <a:solidFill>
                  <a:schemeClr val="bg1">
                    <a:lumMod val="75000"/>
                  </a:schemeClr>
                </a:solidFill>
              </a:rPr>
              <a:t>Similar films grab market share</a:t>
            </a:r>
          </a:p>
          <a:p>
            <a:pPr marL="342900" indent="-342900">
              <a:buFont typeface="Wingdings" charset="2"/>
              <a:buChar char="Ø"/>
            </a:pPr>
            <a:r>
              <a:rPr lang="en-US" altLang="zh-CN" sz="2400" dirty="0">
                <a:solidFill>
                  <a:schemeClr val="bg1">
                    <a:lumMod val="75000"/>
                  </a:schemeClr>
                </a:solidFill>
              </a:rPr>
              <a:t>Distributors pay more attention on improving the quantity of movie (business value) rather than movie quality</a:t>
            </a:r>
          </a:p>
        </p:txBody>
      </p:sp>
    </p:spTree>
    <p:custDataLst>
      <p:tags r:id="rId1"/>
    </p:custDataLst>
    <p:extLst>
      <p:ext uri="{BB962C8B-B14F-4D97-AF65-F5344CB8AC3E}">
        <p14:creationId xmlns:p14="http://schemas.microsoft.com/office/powerpoint/2010/main" val="429454689"/>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childTnLst>
                          </p:cTn>
                        </p:par>
                        <p:par>
                          <p:cTn id="77" fill="hold">
                            <p:stCondLst>
                              <p:cond delay="1200"/>
                            </p:stCondLst>
                            <p:childTnLst>
                              <p:par>
                                <p:cTn id="78" presetID="53" presetClass="entr" presetSubtype="16"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 calcmode="lin" valueType="num">
                                      <p:cBhvr>
                                        <p:cTn id="80" dur="500" fill="hold"/>
                                        <p:tgtEl>
                                          <p:spTgt spid="2"/>
                                        </p:tgtEl>
                                        <p:attrNameLst>
                                          <p:attrName>ppt_w</p:attrName>
                                        </p:attrNameLst>
                                      </p:cBhvr>
                                      <p:tavLst>
                                        <p:tav tm="0">
                                          <p:val>
                                            <p:fltVal val="0"/>
                                          </p:val>
                                        </p:tav>
                                        <p:tav tm="100000">
                                          <p:val>
                                            <p:strVal val="#ppt_w"/>
                                          </p:val>
                                        </p:tav>
                                      </p:tavLst>
                                    </p:anim>
                                    <p:anim calcmode="lin" valueType="num">
                                      <p:cBhvr>
                                        <p:cTn id="81" dur="500" fill="hold"/>
                                        <p:tgtEl>
                                          <p:spTgt spid="2"/>
                                        </p:tgtEl>
                                        <p:attrNameLst>
                                          <p:attrName>ppt_h</p:attrName>
                                        </p:attrNameLst>
                                      </p:cBhvr>
                                      <p:tavLst>
                                        <p:tav tm="0">
                                          <p:val>
                                            <p:fltVal val="0"/>
                                          </p:val>
                                        </p:tav>
                                        <p:tav tm="100000">
                                          <p:val>
                                            <p:strVal val="#ppt_h"/>
                                          </p:val>
                                        </p:tav>
                                      </p:tavLst>
                                    </p:anim>
                                    <p:animEffect transition="in" filter="fade">
                                      <p:cBhvr>
                                        <p:cTn id="82" dur="500"/>
                                        <p:tgtEl>
                                          <p:spTgt spid="2"/>
                                        </p:tgtEl>
                                      </p:cBhvr>
                                    </p:animEffect>
                                  </p:childTnLst>
                                </p:cTn>
                              </p:par>
                            </p:childTnLst>
                          </p:cTn>
                        </p:par>
                        <p:par>
                          <p:cTn id="83" fill="hold">
                            <p:stCondLst>
                              <p:cond delay="1700"/>
                            </p:stCondLst>
                            <p:childTnLst>
                              <p:par>
                                <p:cTn id="84" presetID="14" presetClass="entr" presetSubtype="10" fill="hold" grpId="1" nodeType="afterEffect">
                                  <p:stCondLst>
                                    <p:cond delay="0"/>
                                  </p:stCondLst>
                                  <p:iterate type="lt">
                                    <p:tmPct val="0"/>
                                  </p:iterate>
                                  <p:childTnLst>
                                    <p:set>
                                      <p:cBhvr>
                                        <p:cTn id="85" dur="1" fill="hold">
                                          <p:stCondLst>
                                            <p:cond delay="0"/>
                                          </p:stCondLst>
                                        </p:cTn>
                                        <p:tgtEl>
                                          <p:spTgt spid="11"/>
                                        </p:tgtEl>
                                        <p:attrNameLst>
                                          <p:attrName>style.visibility</p:attrName>
                                        </p:attrNameLst>
                                      </p:cBhvr>
                                      <p:to>
                                        <p:strVal val="visible"/>
                                      </p:to>
                                    </p:set>
                                    <p:animEffect transition="in" filter="randombar(horizontal)">
                                      <p:cBhvr>
                                        <p:cTn id="86" dur="500"/>
                                        <p:tgtEl>
                                          <p:spTgt spid="11"/>
                                        </p:tgtEl>
                                      </p:cBhvr>
                                    </p:animEffect>
                                  </p:childTnLst>
                                </p:cTn>
                              </p:par>
                            </p:childTnLst>
                          </p:cTn>
                        </p:par>
                        <p:par>
                          <p:cTn id="87" fill="hold">
                            <p:stCondLst>
                              <p:cond delay="2200"/>
                            </p:stCondLst>
                            <p:childTnLst>
                              <p:par>
                                <p:cTn id="88" presetID="16" presetClass="entr" presetSubtype="21"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barn(inVertical)">
                                      <p:cBhvr>
                                        <p:cTn id="90" dur="500"/>
                                        <p:tgtEl>
                                          <p:spTgt spid="33"/>
                                        </p:tgtEl>
                                      </p:cBhvr>
                                    </p:animEffect>
                                  </p:childTnLst>
                                </p:cTn>
                              </p:par>
                            </p:childTnLst>
                          </p:cTn>
                        </p:par>
                        <p:par>
                          <p:cTn id="91" fill="hold">
                            <p:stCondLst>
                              <p:cond delay="2700"/>
                            </p:stCondLst>
                            <p:childTnLst>
                              <p:par>
                                <p:cTn id="92" presetID="42" presetClass="entr" presetSubtype="0"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1000"/>
                                        <p:tgtEl>
                                          <p:spTgt spid="34"/>
                                        </p:tgtEl>
                                      </p:cBhvr>
                                    </p:animEffect>
                                    <p:anim calcmode="lin" valueType="num">
                                      <p:cBhvr>
                                        <p:cTn id="95" dur="1000" fill="hold"/>
                                        <p:tgtEl>
                                          <p:spTgt spid="34"/>
                                        </p:tgtEl>
                                        <p:attrNameLst>
                                          <p:attrName>ppt_x</p:attrName>
                                        </p:attrNameLst>
                                      </p:cBhvr>
                                      <p:tavLst>
                                        <p:tav tm="0">
                                          <p:val>
                                            <p:strVal val="#ppt_x"/>
                                          </p:val>
                                        </p:tav>
                                        <p:tav tm="100000">
                                          <p:val>
                                            <p:strVal val="#ppt_x"/>
                                          </p:val>
                                        </p:tav>
                                      </p:tavLst>
                                    </p:anim>
                                    <p:anim calcmode="lin" valueType="num">
                                      <p:cBhvr>
                                        <p:cTn id="9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xit" presetSubtype="4" fill="hold" grpId="1" nodeType="clickEffect">
                                  <p:stCondLst>
                                    <p:cond delay="0"/>
                                  </p:stCondLst>
                                  <p:childTnLst>
                                    <p:animEffect transition="out" filter="wipe(down)">
                                      <p:cBhvr>
                                        <p:cTn id="100" dur="500"/>
                                        <p:tgtEl>
                                          <p:spTgt spid="23"/>
                                        </p:tgtEl>
                                      </p:cBhvr>
                                    </p:animEffect>
                                    <p:set>
                                      <p:cBhvr>
                                        <p:cTn id="101" dur="1" fill="hold">
                                          <p:stCondLst>
                                            <p:cond delay="499"/>
                                          </p:stCondLst>
                                        </p:cTn>
                                        <p:tgtEl>
                                          <p:spTgt spid="23"/>
                                        </p:tgtEl>
                                        <p:attrNameLst>
                                          <p:attrName>style.visibility</p:attrName>
                                        </p:attrNameLst>
                                      </p:cBhvr>
                                      <p:to>
                                        <p:strVal val="hidden"/>
                                      </p:to>
                                    </p:set>
                                  </p:childTnLst>
                                </p:cTn>
                              </p:par>
                              <p:par>
                                <p:cTn id="102" presetID="22" presetClass="exit" presetSubtype="4" fill="hold" grpId="0" nodeType="withEffect">
                                  <p:stCondLst>
                                    <p:cond delay="0"/>
                                  </p:stCondLst>
                                  <p:childTnLst>
                                    <p:animEffect transition="out" filter="wipe(down)">
                                      <p:cBhvr>
                                        <p:cTn id="103" dur="500"/>
                                        <p:tgtEl>
                                          <p:spTgt spid="17"/>
                                        </p:tgtEl>
                                      </p:cBhvr>
                                    </p:animEffect>
                                    <p:set>
                                      <p:cBhvr>
                                        <p:cTn id="104" dur="1" fill="hold">
                                          <p:stCondLst>
                                            <p:cond delay="499"/>
                                          </p:stCondLst>
                                        </p:cTn>
                                        <p:tgtEl>
                                          <p:spTgt spid="17"/>
                                        </p:tgtEl>
                                        <p:attrNameLst>
                                          <p:attrName>style.visibility</p:attrName>
                                        </p:attrNameLst>
                                      </p:cBhvr>
                                      <p:to>
                                        <p:strVal val="hidden"/>
                                      </p:to>
                                    </p:set>
                                  </p:childTnLst>
                                </p:cTn>
                              </p:par>
                              <p:par>
                                <p:cTn id="105" presetID="1" presetClass="exit" presetSubtype="0" fill="hold" grpId="1" nodeType="withEffect">
                                  <p:stCondLst>
                                    <p:cond delay="1500"/>
                                  </p:stCondLst>
                                  <p:childTnLst>
                                    <p:set>
                                      <p:cBhvr>
                                        <p:cTn id="106" dur="1" fill="hold">
                                          <p:stCondLst>
                                            <p:cond delay="0"/>
                                          </p:stCondLst>
                                        </p:cTn>
                                        <p:tgtEl>
                                          <p:spTgt spid="22"/>
                                        </p:tgtEl>
                                        <p:attrNameLst>
                                          <p:attrName>style.visibility</p:attrName>
                                        </p:attrNameLst>
                                      </p:cBhvr>
                                      <p:to>
                                        <p:strVal val="hidden"/>
                                      </p:to>
                                    </p:set>
                                  </p:childTnLst>
                                </p:cTn>
                              </p:par>
                              <p:par>
                                <p:cTn id="107" presetID="22" presetClass="entr" presetSubtype="1" fill="hold" grpId="0" nodeType="withEffect">
                                  <p:stCondLst>
                                    <p:cond delay="750"/>
                                  </p:stCondLst>
                                  <p:childTnLst>
                                    <p:set>
                                      <p:cBhvr>
                                        <p:cTn id="108" dur="1" fill="hold">
                                          <p:stCondLst>
                                            <p:cond delay="0"/>
                                          </p:stCondLst>
                                        </p:cTn>
                                        <p:tgtEl>
                                          <p:spTgt spid="24"/>
                                        </p:tgtEl>
                                        <p:attrNameLst>
                                          <p:attrName>style.visibility</p:attrName>
                                        </p:attrNameLst>
                                      </p:cBhvr>
                                      <p:to>
                                        <p:strVal val="visible"/>
                                      </p:to>
                                    </p:set>
                                    <p:animEffect transition="in" filter="wipe(up)">
                                      <p:cBhvr>
                                        <p:cTn id="109" dur="500"/>
                                        <p:tgtEl>
                                          <p:spTgt spid="24"/>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xit" presetSubtype="2" fill="hold" grpId="1" nodeType="clickEffect">
                                  <p:stCondLst>
                                    <p:cond delay="0"/>
                                  </p:stCondLst>
                                  <p:childTnLst>
                                    <p:anim calcmode="lin" valueType="num">
                                      <p:cBhvr additive="base">
                                        <p:cTn id="113" dur="500"/>
                                        <p:tgtEl>
                                          <p:spTgt spid="24"/>
                                        </p:tgtEl>
                                        <p:attrNameLst>
                                          <p:attrName>ppt_x</p:attrName>
                                        </p:attrNameLst>
                                      </p:cBhvr>
                                      <p:tavLst>
                                        <p:tav tm="0">
                                          <p:val>
                                            <p:strVal val="ppt_x"/>
                                          </p:val>
                                        </p:tav>
                                        <p:tav tm="100000">
                                          <p:val>
                                            <p:strVal val="1+ppt_w/2"/>
                                          </p:val>
                                        </p:tav>
                                      </p:tavLst>
                                    </p:anim>
                                    <p:anim calcmode="lin" valueType="num">
                                      <p:cBhvr additive="base">
                                        <p:cTn id="114" dur="500"/>
                                        <p:tgtEl>
                                          <p:spTgt spid="24"/>
                                        </p:tgtEl>
                                        <p:attrNameLst>
                                          <p:attrName>ppt_y</p:attrName>
                                        </p:attrNameLst>
                                      </p:cBhvr>
                                      <p:tavLst>
                                        <p:tav tm="0">
                                          <p:val>
                                            <p:strVal val="ppt_y"/>
                                          </p:val>
                                        </p:tav>
                                        <p:tav tm="100000">
                                          <p:val>
                                            <p:strVal val="ppt_y"/>
                                          </p:val>
                                        </p:tav>
                                      </p:tavLst>
                                    </p:anim>
                                    <p:set>
                                      <p:cBhvr>
                                        <p:cTn id="115"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1" grpId="1"/>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18091" y="133041"/>
            <a:ext cx="3655744"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theater</a:t>
            </a:r>
            <a:endParaRPr lang="zh-CN" altLang="en-US" sz="5400" dirty="0">
              <a:solidFill>
                <a:prstClr val="white"/>
              </a:solidFill>
              <a:latin typeface="Castellar" panose="020A0402060406010301" pitchFamily="18" charset="0"/>
            </a:endParaRPr>
          </a:p>
        </p:txBody>
      </p:sp>
      <p:graphicFrame>
        <p:nvGraphicFramePr>
          <p:cNvPr id="8" name="图表 7"/>
          <p:cNvGraphicFramePr/>
          <p:nvPr>
            <p:extLst/>
          </p:nvPr>
        </p:nvGraphicFramePr>
        <p:xfrm>
          <a:off x="706939" y="1695691"/>
          <a:ext cx="4977080" cy="2677560"/>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组合 14"/>
          <p:cNvGrpSpPr/>
          <p:nvPr/>
        </p:nvGrpSpPr>
        <p:grpSpPr>
          <a:xfrm>
            <a:off x="814203" y="1631096"/>
            <a:ext cx="4607626" cy="2707574"/>
            <a:chOff x="831273" y="1864426"/>
            <a:chExt cx="4607626" cy="2707574"/>
          </a:xfrm>
          <a:effectLst>
            <a:glow rad="63500">
              <a:srgbClr val="DD6572">
                <a:alpha val="40000"/>
              </a:srgbClr>
            </a:glow>
          </a:effectLst>
        </p:grpSpPr>
        <p:sp>
          <p:nvSpPr>
            <p:cNvPr id="10" name="圆角矩形 9"/>
            <p:cNvSpPr/>
            <p:nvPr/>
          </p:nvSpPr>
          <p:spPr>
            <a:xfrm>
              <a:off x="831273" y="1864426"/>
              <a:ext cx="4607626" cy="2707574"/>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7553" y="2169335"/>
              <a:ext cx="4055066" cy="2097755"/>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223569" y="3125297"/>
              <a:ext cx="154379" cy="142504"/>
            </a:xfrm>
            <a:prstGeom prst="ellipse">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200294" y="4499735"/>
            <a:ext cx="7728553" cy="3046988"/>
          </a:xfrm>
          <a:prstGeom prst="rect">
            <a:avLst/>
          </a:prstGeom>
          <a:noFill/>
        </p:spPr>
        <p:txBody>
          <a:bodyPr wrap="square" rtlCol="0">
            <a:spAutoFit/>
          </a:bodyPr>
          <a:lstStyle/>
          <a:p>
            <a:pPr marL="285750" indent="-285750">
              <a:buFont typeface="Wingdings" charset="2"/>
              <a:buChar char="Ø"/>
            </a:pPr>
            <a:r>
              <a:rPr lang="en-US" altLang="zh-CN" sz="2400" dirty="0" err="1">
                <a:solidFill>
                  <a:schemeClr val="bg1">
                    <a:lumMod val="75000"/>
                  </a:schemeClr>
                </a:solidFill>
              </a:rPr>
              <a:t>Relathionship</a:t>
            </a:r>
            <a:r>
              <a:rPr lang="en-US" altLang="zh-CN" sz="2400" dirty="0">
                <a:solidFill>
                  <a:schemeClr val="bg1">
                    <a:lumMod val="75000"/>
                  </a:schemeClr>
                </a:solidFill>
              </a:rPr>
              <a:t> between Total Gross and number of Theaters</a:t>
            </a:r>
            <a:endParaRPr lang="zh-CN" altLang="en-US" sz="2400" dirty="0">
              <a:solidFill>
                <a:schemeClr val="bg1">
                  <a:lumMod val="75000"/>
                </a:schemeClr>
              </a:solidFill>
            </a:endParaRPr>
          </a:p>
          <a:p>
            <a:pPr marL="285750" indent="-285750">
              <a:buFont typeface="Wingdings" charset="2"/>
              <a:buChar char="Ø"/>
            </a:pPr>
            <a:r>
              <a:rPr lang="en-US" altLang="zh-CN" sz="2400" dirty="0">
                <a:solidFill>
                  <a:schemeClr val="bg1">
                    <a:lumMod val="75000"/>
                  </a:schemeClr>
                </a:solidFill>
              </a:rPr>
              <a:t>There is a positive correlation between the box office and the number of theaters.</a:t>
            </a:r>
          </a:p>
          <a:p>
            <a:pPr marL="285750" indent="-285750">
              <a:buFont typeface="Wingdings" charset="2"/>
              <a:buChar char="Ø"/>
            </a:pPr>
            <a:r>
              <a:rPr lang="en-US" altLang="zh-CN" sz="2400" dirty="0">
                <a:solidFill>
                  <a:schemeClr val="bg1">
                    <a:lumMod val="75000"/>
                  </a:schemeClr>
                </a:solidFill>
              </a:rPr>
              <a:t>Films with more theaters are also better at the box office.</a:t>
            </a:r>
          </a:p>
          <a:p>
            <a:pPr marL="285750" indent="-285750">
              <a:buFont typeface="Wingdings" charset="2"/>
              <a:buChar char="Ø"/>
            </a:pPr>
            <a:endParaRPr lang="en-US" altLang="zh-CN" sz="2400" dirty="0">
              <a:solidFill>
                <a:schemeClr val="bg1">
                  <a:lumMod val="75000"/>
                </a:schemeClr>
              </a:solidFill>
            </a:endParaRPr>
          </a:p>
          <a:p>
            <a:pPr marL="285750" indent="-285750">
              <a:buFont typeface="Wingdings" charset="2"/>
              <a:buChar char="Ø"/>
            </a:pPr>
            <a:endParaRPr lang="en-US" altLang="zh-CN" sz="2400" dirty="0">
              <a:solidFill>
                <a:schemeClr val="bg1">
                  <a:lumMod val="75000"/>
                </a:schemeClr>
              </a:solidFill>
            </a:endParaRPr>
          </a:p>
          <a:p>
            <a:pPr marL="285750" indent="-285750">
              <a:buFont typeface="Wingdings" charset="2"/>
              <a:buChar char="Ø"/>
            </a:pPr>
            <a:endParaRPr lang="zh-CN" altLang="en-US" sz="2400" dirty="0">
              <a:solidFill>
                <a:schemeClr val="bg1">
                  <a:lumMod val="75000"/>
                </a:schemeClr>
              </a:solidFill>
            </a:endParaRPr>
          </a:p>
        </p:txBody>
      </p:sp>
      <p:sp>
        <p:nvSpPr>
          <p:cNvPr id="18" name="矩形 17"/>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34003">
            <a:off x="6933314" y="1970156"/>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50810">
            <a:off x="6134736" y="3929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3865800">
            <a:off x="4803989" y="1172220"/>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5212" y="1995564"/>
            <a:ext cx="2843213" cy="1905000"/>
          </a:xfrm>
          <a:prstGeom prst="rect">
            <a:avLst/>
          </a:prstGeom>
        </p:spPr>
      </p:pic>
      <p:cxnSp>
        <p:nvCxnSpPr>
          <p:cNvPr id="44" name="直接连接符 43"/>
          <p:cNvCxnSpPr/>
          <p:nvPr/>
        </p:nvCxnSpPr>
        <p:spPr>
          <a:xfrm>
            <a:off x="10086975" y="3281388"/>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0" y="388125"/>
            <a:ext cx="1060798" cy="362526"/>
            <a:chOff x="0" y="388125"/>
            <a:chExt cx="1060798" cy="362526"/>
          </a:xfrm>
        </p:grpSpPr>
        <p:sp>
          <p:nvSpPr>
            <p:cNvPr id="2" name="矩形 1"/>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483" y="1923105"/>
            <a:ext cx="4055065" cy="2097755"/>
          </a:xfrm>
          <a:prstGeom prst="rect">
            <a:avLst/>
          </a:prstGeom>
        </p:spPr>
      </p:pic>
    </p:spTree>
    <p:extLst>
      <p:ext uri="{BB962C8B-B14F-4D97-AF65-F5344CB8AC3E}">
        <p14:creationId xmlns:p14="http://schemas.microsoft.com/office/powerpoint/2010/main" val="1547831393"/>
      </p:ext>
    </p:extLst>
  </p:cSld>
  <p:clrMapOvr>
    <a:masterClrMapping/>
  </p:clrMapOvr>
  <mc:AlternateContent xmlns:mc="http://schemas.openxmlformats.org/markup-compatibility/2006" xmlns:p14="http://schemas.microsoft.com/office/powerpoint/2010/main">
    <mc:Choice Requires="p14">
      <p:transition spd="slow" p14:dur="1200" advTm="3514">
        <p14:prism/>
      </p:transition>
    </mc:Choice>
    <mc:Fallback xmlns="">
      <p:transition spd="slow" advTm="3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8" presetClass="emph" presetSubtype="0" fill="hold" grpId="1" nodeType="withEffect">
                                  <p:stCondLst>
                                    <p:cond delay="0"/>
                                  </p:stCondLst>
                                  <p:childTnLst>
                                    <p:animRot by="21600000">
                                      <p:cBhvr>
                                        <p:cTn id="18" dur="1000" fill="hold"/>
                                        <p:tgtEl>
                                          <p:spTgt spid="19"/>
                                        </p:tgtEl>
                                        <p:attrNameLst>
                                          <p:attrName>r</p:attrName>
                                        </p:attrNameLst>
                                      </p:cBhvr>
                                    </p:animRo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8" presetClass="emph" presetSubtype="0" fill="hold" grpId="1" nodeType="withEffect">
                                  <p:stCondLst>
                                    <p:cond delay="0"/>
                                  </p:stCondLst>
                                  <p:childTnLst>
                                    <p:animRot by="21600000">
                                      <p:cBhvr>
                                        <p:cTn id="25" dur="1000" fill="hold"/>
                                        <p:tgtEl>
                                          <p:spTgt spid="20"/>
                                        </p:tgtEl>
                                        <p:attrNameLst>
                                          <p:attrName>r</p:attrName>
                                        </p:attrNameLst>
                                      </p:cBhvr>
                                    </p:animRot>
                                  </p:childTnLst>
                                </p:cTn>
                              </p:par>
                              <p:par>
                                <p:cTn id="26" presetID="53" presetClass="entr" presetSubtype="16"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8" presetClass="emph" presetSubtype="0" fill="hold" grpId="1" nodeType="withEffect">
                                  <p:stCondLst>
                                    <p:cond delay="0"/>
                                  </p:stCondLst>
                                  <p:childTnLst>
                                    <p:animRot by="21600000">
                                      <p:cBhvr>
                                        <p:cTn id="32" dur="1000" fill="hold"/>
                                        <p:tgtEl>
                                          <p:spTgt spid="21"/>
                                        </p:tgtEl>
                                        <p:attrNameLst>
                                          <p:attrName>r</p:attrName>
                                        </p:attrNameLst>
                                      </p:cBhvr>
                                    </p:animRot>
                                  </p:childTnLst>
                                </p:cTn>
                              </p:par>
                              <p:par>
                                <p:cTn id="33" presetID="53" presetClass="entr" presetSubtype="16"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8" presetClass="emph" presetSubtype="0" fill="hold" grpId="1" nodeType="withEffect">
                                  <p:stCondLst>
                                    <p:cond delay="0"/>
                                  </p:stCondLst>
                                  <p:childTnLst>
                                    <p:animRot by="21600000">
                                      <p:cBhvr>
                                        <p:cTn id="39" dur="1000" fill="hold"/>
                                        <p:tgtEl>
                                          <p:spTgt spid="18"/>
                                        </p:tgtEl>
                                        <p:attrNameLst>
                                          <p:attrName>r</p:attrName>
                                        </p:attrNameLst>
                                      </p:cBhvr>
                                    </p:animRot>
                                  </p:childTnLst>
                                </p:cTn>
                              </p:par>
                              <p:par>
                                <p:cTn id="40" presetID="53" presetClass="entr" presetSubtype="16"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8" presetClass="emph" presetSubtype="0" fill="hold" grpId="1" nodeType="withEffect">
                                  <p:stCondLst>
                                    <p:cond delay="0"/>
                                  </p:stCondLst>
                                  <p:childTnLst>
                                    <p:animRot by="21600000">
                                      <p:cBhvr>
                                        <p:cTn id="46" dur="1000" fill="hold"/>
                                        <p:tgtEl>
                                          <p:spTgt spid="22"/>
                                        </p:tgtEl>
                                        <p:attrNameLst>
                                          <p:attrName>r</p:attrName>
                                        </p:attrNameLst>
                                      </p:cBhvr>
                                    </p:animRot>
                                  </p:childTnLst>
                                </p:cTn>
                              </p:par>
                              <p:par>
                                <p:cTn id="47" presetID="53" presetClass="entr" presetSubtype="16"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par>
                                <p:cTn id="52" presetID="8" presetClass="emph" presetSubtype="0" fill="hold" grpId="1" nodeType="withEffect">
                                  <p:stCondLst>
                                    <p:cond delay="0"/>
                                  </p:stCondLst>
                                  <p:childTnLst>
                                    <p:animRot by="21600000">
                                      <p:cBhvr>
                                        <p:cTn id="53" dur="1000" fill="hold"/>
                                        <p:tgtEl>
                                          <p:spTgt spid="23"/>
                                        </p:tgtEl>
                                        <p:attrNameLst>
                                          <p:attrName>r</p:attrName>
                                        </p:attrNameLst>
                                      </p:cBhvr>
                                    </p:animRot>
                                  </p:childTnLst>
                                </p:cTn>
                              </p:par>
                              <p:par>
                                <p:cTn id="54" presetID="53" presetClass="entr" presetSubtype="16"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8" presetClass="emph" presetSubtype="0" fill="hold" grpId="1" nodeType="withEffect">
                                  <p:stCondLst>
                                    <p:cond delay="0"/>
                                  </p:stCondLst>
                                  <p:childTnLst>
                                    <p:animRot by="21600000">
                                      <p:cBhvr>
                                        <p:cTn id="60" dur="1000" fill="hold"/>
                                        <p:tgtEl>
                                          <p:spTgt spid="24"/>
                                        </p:tgtEl>
                                        <p:attrNameLst>
                                          <p:attrName>r</p:attrName>
                                        </p:attrNameLst>
                                      </p:cBhvr>
                                    </p:animRot>
                                  </p:childTnLst>
                                </p:cTn>
                              </p:par>
                              <p:par>
                                <p:cTn id="61" presetID="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0-#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childTnLst>
                          </p:cTn>
                        </p:par>
                        <p:par>
                          <p:cTn id="65" fill="hold">
                            <p:stCondLst>
                              <p:cond delay="1000"/>
                            </p:stCondLst>
                            <p:childTnLst>
                              <p:par>
                                <p:cTn id="66" presetID="22" presetClass="entr" presetSubtype="8" fill="hold" grpId="0"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left)">
                                      <p:cBhvr>
                                        <p:cTn id="68" dur="500"/>
                                        <p:tgtEl>
                                          <p:spTgt spid="8"/>
                                        </p:tgtEl>
                                      </p:cBhvr>
                                    </p:animEffect>
                                  </p:childTnLst>
                                </p:cTn>
                              </p:par>
                            </p:childTnLst>
                          </p:cTn>
                        </p:par>
                        <p:par>
                          <p:cTn id="69" fill="hold">
                            <p:stCondLst>
                              <p:cond delay="1500"/>
                            </p:stCondLst>
                            <p:childTnLst>
                              <p:par>
                                <p:cTn id="70" presetID="21" presetClass="entr" presetSubtype="1"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wheel(1)">
                                      <p:cBhvr>
                                        <p:cTn id="72" dur="2000"/>
                                        <p:tgtEl>
                                          <p:spTgt spid="4"/>
                                        </p:tgtEl>
                                      </p:cBhvr>
                                    </p:animEffect>
                                  </p:childTnLst>
                                </p:cTn>
                              </p:par>
                            </p:childTnLst>
                          </p:cTn>
                        </p:par>
                        <p:par>
                          <p:cTn id="73" fill="hold">
                            <p:stCondLst>
                              <p:cond delay="3500"/>
                            </p:stCondLst>
                            <p:childTnLst>
                              <p:par>
                                <p:cTn id="74" presetID="47" presetClass="entr" presetSubtype="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anim calcmode="lin" valueType="num">
                                      <p:cBhvr>
                                        <p:cTn id="77" dur="1000" fill="hold"/>
                                        <p:tgtEl>
                                          <p:spTgt spid="17"/>
                                        </p:tgtEl>
                                        <p:attrNameLst>
                                          <p:attrName>ppt_x</p:attrName>
                                        </p:attrNameLst>
                                      </p:cBhvr>
                                      <p:tavLst>
                                        <p:tav tm="0">
                                          <p:val>
                                            <p:strVal val="#ppt_x"/>
                                          </p:val>
                                        </p:tav>
                                        <p:tav tm="100000">
                                          <p:val>
                                            <p:strVal val="#ppt_x"/>
                                          </p:val>
                                        </p:tav>
                                      </p:tavLst>
                                    </p:anim>
                                    <p:anim calcmode="lin" valueType="num">
                                      <p:cBhvr>
                                        <p:cTn id="78" dur="1000" fill="hold"/>
                                        <p:tgtEl>
                                          <p:spTgt spid="17"/>
                                        </p:tgtEl>
                                        <p:attrNameLst>
                                          <p:attrName>ppt_y</p:attrName>
                                        </p:attrNameLst>
                                      </p:cBhvr>
                                      <p:tavLst>
                                        <p:tav tm="0">
                                          <p:val>
                                            <p:strVal val="#ppt_y-.1"/>
                                          </p:val>
                                        </p:tav>
                                        <p:tav tm="100000">
                                          <p:val>
                                            <p:strVal val="#ppt_y"/>
                                          </p:val>
                                        </p:tav>
                                      </p:tavLst>
                                    </p:anim>
                                  </p:childTnLst>
                                </p:cTn>
                              </p:par>
                            </p:childTnLst>
                          </p:cTn>
                        </p:par>
                        <p:par>
                          <p:cTn id="79" fill="hold">
                            <p:stCondLst>
                              <p:cond delay="4500"/>
                            </p:stCondLst>
                            <p:childTnLst>
                              <p:par>
                                <p:cTn id="80" presetID="22" presetClass="entr" presetSubtype="8"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par>
                                <p:cTn id="83" presetID="22" presetClass="entr" presetSubtype="8" fill="hold" nodeType="withEffect">
                                  <p:stCondLst>
                                    <p:cond delay="500"/>
                                  </p:stCondLst>
                                  <p:childTnLst>
                                    <p:set>
                                      <p:cBhvr>
                                        <p:cTn id="84" dur="1" fill="hold">
                                          <p:stCondLst>
                                            <p:cond delay="0"/>
                                          </p:stCondLst>
                                        </p:cTn>
                                        <p:tgtEl>
                                          <p:spTgt spid="44"/>
                                        </p:tgtEl>
                                        <p:attrNameLst>
                                          <p:attrName>style.visibility</p:attrName>
                                        </p:attrNameLst>
                                      </p:cBhvr>
                                      <p:to>
                                        <p:strVal val="visible"/>
                                      </p:to>
                                    </p:set>
                                    <p:animEffect transition="in" filter="wipe(left)">
                                      <p:cBhvr>
                                        <p:cTn id="8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8" grpId="0">
        <p:bldAsOne/>
      </p:bldGraphic>
      <p:bldP spid="17"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66539" y="123172"/>
            <a:ext cx="4436407" cy="923330"/>
          </a:xfrm>
          <a:prstGeom prst="rect">
            <a:avLst/>
          </a:prstGeom>
          <a:noFill/>
        </p:spPr>
        <p:txBody>
          <a:bodyPr wrap="none" rtlCol="0">
            <a:spAutoFit/>
          </a:bodyPr>
          <a:lstStyle/>
          <a:p>
            <a:pPr algn="ctr"/>
            <a:r>
              <a:rPr lang="en-US" altLang="zh-CN" sz="5400" dirty="0" err="1">
                <a:solidFill>
                  <a:prstClr val="white"/>
                </a:solidFill>
                <a:latin typeface="Castellar" panose="020A0402060406010301" pitchFamily="18" charset="0"/>
              </a:rPr>
              <a:t>Imdb</a:t>
            </a:r>
            <a:r>
              <a:rPr lang="en-US" altLang="zh-CN" sz="5400" dirty="0">
                <a:solidFill>
                  <a:prstClr val="white"/>
                </a:solidFill>
                <a:latin typeface="Castellar" panose="020A0402060406010301" pitchFamily="18" charset="0"/>
              </a:rPr>
              <a:t> rate</a:t>
            </a:r>
            <a:endParaRPr lang="zh-CN" altLang="en-US" sz="5400" dirty="0">
              <a:solidFill>
                <a:prstClr val="white"/>
              </a:solidFill>
              <a:latin typeface="Castellar" panose="020A0402060406010301" pitchFamily="18" charset="0"/>
            </a:endParaRPr>
          </a:p>
        </p:txBody>
      </p:sp>
      <p:sp>
        <p:nvSpPr>
          <p:cNvPr id="11" name="文本框 10"/>
          <p:cNvSpPr txBox="1"/>
          <p:nvPr/>
        </p:nvSpPr>
        <p:spPr>
          <a:xfrm>
            <a:off x="5339229" y="1304638"/>
            <a:ext cx="5452401" cy="2677656"/>
          </a:xfrm>
          <a:prstGeom prst="rect">
            <a:avLst/>
          </a:prstGeom>
          <a:noFill/>
        </p:spPr>
        <p:txBody>
          <a:bodyPr wrap="square" rtlCol="0">
            <a:spAutoFit/>
          </a:bodyPr>
          <a:lstStyle/>
          <a:p>
            <a:pPr marL="285750" indent="-285750">
              <a:buFont typeface="Wingdings" charset="2"/>
              <a:buChar char="Ø"/>
            </a:pPr>
            <a:r>
              <a:rPr lang="en-US" altLang="zh-CN" sz="2400" dirty="0" err="1">
                <a:solidFill>
                  <a:schemeClr val="bg1">
                    <a:lumMod val="75000"/>
                  </a:schemeClr>
                </a:solidFill>
              </a:rPr>
              <a:t>Relathionship</a:t>
            </a:r>
            <a:r>
              <a:rPr lang="en-US" altLang="zh-CN" sz="2400" dirty="0">
                <a:solidFill>
                  <a:schemeClr val="bg1">
                    <a:lumMod val="75000"/>
                  </a:schemeClr>
                </a:solidFill>
              </a:rPr>
              <a:t> between average box office and IMDB rating</a:t>
            </a:r>
          </a:p>
          <a:p>
            <a:pPr marL="285750" indent="-285750">
              <a:buFont typeface="Wingdings" charset="2"/>
              <a:buChar char="Ø"/>
            </a:pPr>
            <a:r>
              <a:rPr lang="en-US" altLang="zh-CN" sz="2400" dirty="0">
                <a:solidFill>
                  <a:schemeClr val="bg1">
                    <a:lumMod val="75000"/>
                  </a:schemeClr>
                </a:solidFill>
              </a:rPr>
              <a:t>There are three peaks in the chart(around 1, 8 and 9)</a:t>
            </a:r>
          </a:p>
          <a:p>
            <a:pPr marL="285750" indent="-285750">
              <a:buFont typeface="Wingdings" charset="2"/>
              <a:buChar char="Ø"/>
            </a:pPr>
            <a:r>
              <a:rPr lang="en-US" altLang="zh-CN" sz="2400" dirty="0">
                <a:solidFill>
                  <a:schemeClr val="bg1">
                    <a:lumMod val="75000"/>
                  </a:schemeClr>
                </a:solidFill>
              </a:rPr>
              <a:t>Most IMDB rating is around 8</a:t>
            </a:r>
          </a:p>
          <a:p>
            <a:pPr marL="285750" indent="-285750">
              <a:buFont typeface="Wingdings" charset="2"/>
              <a:buChar char="Ø"/>
            </a:pPr>
            <a:r>
              <a:rPr lang="en-US" sz="2400" dirty="0">
                <a:solidFill>
                  <a:schemeClr val="bg1">
                    <a:lumMod val="75000"/>
                  </a:schemeClr>
                </a:solidFill>
              </a:rPr>
              <a:t>Not many films with particularly high rating.</a:t>
            </a:r>
          </a:p>
        </p:txBody>
      </p:sp>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64" y="1304638"/>
            <a:ext cx="5160291" cy="3588568"/>
          </a:xfrm>
          <a:prstGeom prst="rect">
            <a:avLst/>
          </a:prstGeom>
        </p:spPr>
      </p:pic>
      <p:sp>
        <p:nvSpPr>
          <p:cNvPr id="6" name="TextBox 5"/>
          <p:cNvSpPr txBox="1"/>
          <p:nvPr/>
        </p:nvSpPr>
        <p:spPr>
          <a:xfrm>
            <a:off x="5370966" y="4053009"/>
            <a:ext cx="2316147" cy="461665"/>
          </a:xfrm>
          <a:prstGeom prst="rect">
            <a:avLst/>
          </a:prstGeom>
          <a:noFill/>
        </p:spPr>
        <p:txBody>
          <a:bodyPr wrap="none" rtlCol="0">
            <a:spAutoFit/>
          </a:bodyPr>
          <a:lstStyle/>
          <a:p>
            <a:r>
              <a:rPr lang="en-US" sz="2400" dirty="0">
                <a:solidFill>
                  <a:schemeClr val="bg1">
                    <a:lumMod val="75000"/>
                  </a:schemeClr>
                </a:solidFill>
              </a:rPr>
              <a:t>Possible reasons:</a:t>
            </a:r>
          </a:p>
        </p:txBody>
      </p:sp>
      <p:sp>
        <p:nvSpPr>
          <p:cNvPr id="35" name="TextBox 34"/>
          <p:cNvSpPr txBox="1"/>
          <p:nvPr/>
        </p:nvSpPr>
        <p:spPr>
          <a:xfrm>
            <a:off x="3258282" y="4919007"/>
            <a:ext cx="7619748" cy="1938992"/>
          </a:xfrm>
          <a:prstGeom prst="rect">
            <a:avLst/>
          </a:prstGeom>
          <a:noFill/>
        </p:spPr>
        <p:txBody>
          <a:bodyPr wrap="square" rtlCol="0">
            <a:spAutoFit/>
          </a:bodyPr>
          <a:lstStyle/>
          <a:p>
            <a:pPr marL="342900" indent="-342900">
              <a:buFont typeface="Wingdings" charset="2"/>
              <a:buChar char="Ø"/>
            </a:pPr>
            <a:r>
              <a:rPr lang="en-US" sz="2400" dirty="0">
                <a:solidFill>
                  <a:schemeClr val="bg1">
                    <a:lumMod val="75000"/>
                  </a:schemeClr>
                </a:solidFill>
              </a:rPr>
              <a:t>The higher rating movie has the better box office</a:t>
            </a:r>
          </a:p>
          <a:p>
            <a:pPr marL="342900" indent="-342900">
              <a:buFont typeface="Wingdings" charset="2"/>
              <a:buChar char="Ø"/>
            </a:pPr>
            <a:r>
              <a:rPr lang="en-US" altLang="zh-CN" sz="2400" dirty="0">
                <a:solidFill>
                  <a:schemeClr val="bg1">
                    <a:lumMod val="75000"/>
                  </a:schemeClr>
                </a:solidFill>
              </a:rPr>
              <a:t>Films with too high rating b</a:t>
            </a:r>
            <a:r>
              <a:rPr lang="en-US" sz="2400" dirty="0">
                <a:solidFill>
                  <a:schemeClr val="bg1">
                    <a:lumMod val="75000"/>
                  </a:schemeClr>
                </a:solidFill>
              </a:rPr>
              <a:t>ecause of its high literary and artistic quality</a:t>
            </a:r>
            <a:r>
              <a:rPr lang="zh-CN" altLang="en-US" sz="2400" dirty="0">
                <a:solidFill>
                  <a:schemeClr val="bg1">
                    <a:lumMod val="75000"/>
                  </a:schemeClr>
                </a:solidFill>
              </a:rPr>
              <a:t> </a:t>
            </a:r>
            <a:r>
              <a:rPr lang="en-US" sz="2400" dirty="0">
                <a:solidFill>
                  <a:schemeClr val="bg1">
                    <a:lumMod val="75000"/>
                  </a:schemeClr>
                </a:solidFill>
              </a:rPr>
              <a:t>can't generate social resonance</a:t>
            </a:r>
          </a:p>
          <a:p>
            <a:pPr marL="342900" indent="-342900">
              <a:buFont typeface="Wingdings" charset="2"/>
              <a:buChar char="Ø"/>
            </a:pPr>
            <a:r>
              <a:rPr lang="en-US" sz="2400" dirty="0">
                <a:solidFill>
                  <a:schemeClr val="bg1">
                    <a:lumMod val="75000"/>
                  </a:schemeClr>
                </a:solidFill>
              </a:rPr>
              <a:t>The number of low-</a:t>
            </a:r>
            <a:r>
              <a:rPr lang="en-US" altLang="zh-CN" sz="2400" dirty="0">
                <a:solidFill>
                  <a:schemeClr val="bg1">
                    <a:lumMod val="75000"/>
                  </a:schemeClr>
                </a:solidFill>
              </a:rPr>
              <a:t>rating </a:t>
            </a:r>
            <a:r>
              <a:rPr lang="en-US" sz="2400" dirty="0">
                <a:solidFill>
                  <a:schemeClr val="bg1">
                    <a:lumMod val="75000"/>
                  </a:schemeClr>
                </a:solidFill>
              </a:rPr>
              <a:t>movies are small, and they have high box</a:t>
            </a:r>
          </a:p>
        </p:txBody>
      </p:sp>
    </p:spTree>
    <p:custDataLst>
      <p:tags r:id="rId1"/>
    </p:custDataLst>
    <p:extLst>
      <p:ext uri="{BB962C8B-B14F-4D97-AF65-F5344CB8AC3E}">
        <p14:creationId xmlns:p14="http://schemas.microsoft.com/office/powerpoint/2010/main" val="761412903"/>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childTnLst>
                          </p:cTn>
                        </p:par>
                        <p:par>
                          <p:cTn id="77" fill="hold">
                            <p:stCondLst>
                              <p:cond delay="1000"/>
                            </p:stCondLst>
                            <p:childTnLst>
                              <p:par>
                                <p:cTn id="78" presetID="6" presetClass="entr" presetSubtype="16"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circle(in)">
                                      <p:cBhvr>
                                        <p:cTn id="80" dur="2000"/>
                                        <p:tgtEl>
                                          <p:spTgt spid="2"/>
                                        </p:tgtEl>
                                      </p:cBhvr>
                                    </p:animEffect>
                                  </p:childTnLst>
                                </p:cTn>
                              </p:par>
                            </p:childTnLst>
                          </p:cTn>
                        </p:par>
                        <p:par>
                          <p:cTn id="81" fill="hold">
                            <p:stCondLst>
                              <p:cond delay="3000"/>
                            </p:stCondLst>
                            <p:childTnLst>
                              <p:par>
                                <p:cTn id="82" presetID="22" presetClass="entr" presetSubtype="8"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wipe(down)">
                                      <p:cBhvr>
                                        <p:cTn id="88" dur="500"/>
                                        <p:tgtEl>
                                          <p:spTgt spid="6"/>
                                        </p:tgtEl>
                                      </p:cBhvr>
                                    </p:animEffect>
                                  </p:childTnLst>
                                </p:cTn>
                              </p:par>
                            </p:childTnLst>
                          </p:cTn>
                        </p:par>
                        <p:par>
                          <p:cTn id="89" fill="hold">
                            <p:stCondLst>
                              <p:cond delay="4000"/>
                            </p:stCondLst>
                            <p:childTnLst>
                              <p:par>
                                <p:cTn id="90" presetID="22" presetClass="entr" presetSubtype="4"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down)">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xit" presetSubtype="4" fill="hold" grpId="1" nodeType="clickEffect">
                                  <p:stCondLst>
                                    <p:cond delay="0"/>
                                  </p:stCondLst>
                                  <p:childTnLst>
                                    <p:animEffect transition="out" filter="wipe(down)">
                                      <p:cBhvr>
                                        <p:cTn id="96" dur="500"/>
                                        <p:tgtEl>
                                          <p:spTgt spid="23"/>
                                        </p:tgtEl>
                                      </p:cBhvr>
                                    </p:animEffect>
                                    <p:set>
                                      <p:cBhvr>
                                        <p:cTn id="97" dur="1" fill="hold">
                                          <p:stCondLst>
                                            <p:cond delay="499"/>
                                          </p:stCondLst>
                                        </p:cTn>
                                        <p:tgtEl>
                                          <p:spTgt spid="23"/>
                                        </p:tgtEl>
                                        <p:attrNameLst>
                                          <p:attrName>style.visibility</p:attrName>
                                        </p:attrNameLst>
                                      </p:cBhvr>
                                      <p:to>
                                        <p:strVal val="hidden"/>
                                      </p:to>
                                    </p:set>
                                  </p:childTnLst>
                                </p:cTn>
                              </p:par>
                              <p:par>
                                <p:cTn id="98" presetID="22" presetClass="exit" presetSubtype="4" fill="hold" grpId="0" nodeType="withEffect">
                                  <p:stCondLst>
                                    <p:cond delay="0"/>
                                  </p:stCondLst>
                                  <p:childTnLst>
                                    <p:animEffect transition="out" filter="wipe(down)">
                                      <p:cBhvr>
                                        <p:cTn id="99" dur="500"/>
                                        <p:tgtEl>
                                          <p:spTgt spid="17"/>
                                        </p:tgtEl>
                                      </p:cBhvr>
                                    </p:animEffect>
                                    <p:set>
                                      <p:cBhvr>
                                        <p:cTn id="100" dur="1" fill="hold">
                                          <p:stCondLst>
                                            <p:cond delay="499"/>
                                          </p:stCondLst>
                                        </p:cTn>
                                        <p:tgtEl>
                                          <p:spTgt spid="17"/>
                                        </p:tgtEl>
                                        <p:attrNameLst>
                                          <p:attrName>style.visibility</p:attrName>
                                        </p:attrNameLst>
                                      </p:cBhvr>
                                      <p:to>
                                        <p:strVal val="hidden"/>
                                      </p:to>
                                    </p:set>
                                  </p:childTnLst>
                                </p:cTn>
                              </p:par>
                              <p:par>
                                <p:cTn id="101" presetID="1" presetClass="exit" presetSubtype="0" fill="hold" grpId="1" nodeType="withEffect">
                                  <p:stCondLst>
                                    <p:cond delay="1500"/>
                                  </p:stCondLst>
                                  <p:childTnLst>
                                    <p:set>
                                      <p:cBhvr>
                                        <p:cTn id="102" dur="1" fill="hold">
                                          <p:stCondLst>
                                            <p:cond delay="0"/>
                                          </p:stCondLst>
                                        </p:cTn>
                                        <p:tgtEl>
                                          <p:spTgt spid="22"/>
                                        </p:tgtEl>
                                        <p:attrNameLst>
                                          <p:attrName>style.visibility</p:attrName>
                                        </p:attrNameLst>
                                      </p:cBhvr>
                                      <p:to>
                                        <p:strVal val="hidden"/>
                                      </p:to>
                                    </p:set>
                                  </p:childTnLst>
                                </p:cTn>
                              </p:par>
                              <p:par>
                                <p:cTn id="103" presetID="22" presetClass="entr" presetSubtype="1" fill="hold" grpId="0" nodeType="withEffect">
                                  <p:stCondLst>
                                    <p:cond delay="750"/>
                                  </p:stCondLst>
                                  <p:childTnLst>
                                    <p:set>
                                      <p:cBhvr>
                                        <p:cTn id="104" dur="1" fill="hold">
                                          <p:stCondLst>
                                            <p:cond delay="0"/>
                                          </p:stCondLst>
                                        </p:cTn>
                                        <p:tgtEl>
                                          <p:spTgt spid="24"/>
                                        </p:tgtEl>
                                        <p:attrNameLst>
                                          <p:attrName>style.visibility</p:attrName>
                                        </p:attrNameLst>
                                      </p:cBhvr>
                                      <p:to>
                                        <p:strVal val="visible"/>
                                      </p:to>
                                    </p:set>
                                    <p:animEffect transition="in" filter="wipe(up)">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xit" presetSubtype="2" fill="hold" grpId="1" nodeType="clickEffect">
                                  <p:stCondLst>
                                    <p:cond delay="0"/>
                                  </p:stCondLst>
                                  <p:childTnLst>
                                    <p:anim calcmode="lin" valueType="num">
                                      <p:cBhvr additive="base">
                                        <p:cTn id="109" dur="500"/>
                                        <p:tgtEl>
                                          <p:spTgt spid="24"/>
                                        </p:tgtEl>
                                        <p:attrNameLst>
                                          <p:attrName>ppt_x</p:attrName>
                                        </p:attrNameLst>
                                      </p:cBhvr>
                                      <p:tavLst>
                                        <p:tav tm="0">
                                          <p:val>
                                            <p:strVal val="ppt_x"/>
                                          </p:val>
                                        </p:tav>
                                        <p:tav tm="100000">
                                          <p:val>
                                            <p:strVal val="1+ppt_w/2"/>
                                          </p:val>
                                        </p:tav>
                                      </p:tavLst>
                                    </p:anim>
                                    <p:anim calcmode="lin" valueType="num">
                                      <p:cBhvr additive="base">
                                        <p:cTn id="110" dur="500"/>
                                        <p:tgtEl>
                                          <p:spTgt spid="24"/>
                                        </p:tgtEl>
                                        <p:attrNameLst>
                                          <p:attrName>ppt_y</p:attrName>
                                        </p:attrNameLst>
                                      </p:cBhvr>
                                      <p:tavLst>
                                        <p:tav tm="0">
                                          <p:val>
                                            <p:strVal val="ppt_y"/>
                                          </p:val>
                                        </p:tav>
                                        <p:tav tm="100000">
                                          <p:val>
                                            <p:strVal val="ppt_y"/>
                                          </p:val>
                                        </p:tav>
                                      </p:tavLst>
                                    </p:anim>
                                    <p:set>
                                      <p:cBhvr>
                                        <p:cTn id="11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1" grpId="0"/>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P spid="6"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32604" y="123172"/>
            <a:ext cx="2702984"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genre</a:t>
            </a:r>
            <a:endParaRPr lang="zh-CN" altLang="en-US" sz="5400" dirty="0">
              <a:solidFill>
                <a:prstClr val="white"/>
              </a:solidFill>
              <a:latin typeface="Castellar" panose="020A0402060406010301" pitchFamily="18" charset="0"/>
            </a:endParaRPr>
          </a:p>
        </p:txBody>
      </p:sp>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16"/>
          <p:cNvSpPr txBox="1"/>
          <p:nvPr/>
        </p:nvSpPr>
        <p:spPr>
          <a:xfrm>
            <a:off x="5036824" y="1208949"/>
            <a:ext cx="5039647" cy="2031325"/>
          </a:xfrm>
          <a:prstGeom prst="rect">
            <a:avLst/>
          </a:prstGeom>
          <a:noFill/>
        </p:spPr>
        <p:txBody>
          <a:bodyPr wrap="square" rtlCol="0">
            <a:spAutoFit/>
          </a:bodyPr>
          <a:lstStyle/>
          <a:p>
            <a:pPr marL="285750" indent="-285750">
              <a:buFont typeface="Wingdings" charset="2"/>
              <a:buChar char="Ø"/>
            </a:pPr>
            <a:r>
              <a:rPr lang="en-US" altLang="zh-CN" dirty="0">
                <a:solidFill>
                  <a:schemeClr val="bg1">
                    <a:lumMod val="75000"/>
                  </a:schemeClr>
                </a:solidFill>
              </a:rPr>
              <a:t>The figure 1 shows the distribution of movie Genre</a:t>
            </a:r>
          </a:p>
          <a:p>
            <a:pPr marL="285750" indent="-285750">
              <a:buFont typeface="Wingdings" charset="2"/>
              <a:buChar char="Ø"/>
            </a:pPr>
            <a:r>
              <a:rPr lang="en-US" altLang="zh-CN" dirty="0">
                <a:solidFill>
                  <a:schemeClr val="bg1">
                    <a:lumMod val="75000"/>
                  </a:schemeClr>
                </a:solidFill>
              </a:rPr>
              <a:t>Both of the Drama and Comedy are numerous</a:t>
            </a:r>
          </a:p>
          <a:p>
            <a:pPr marL="285750" indent="-285750">
              <a:buFont typeface="Wingdings" charset="2"/>
              <a:buChar char="Ø"/>
            </a:pPr>
            <a:r>
              <a:rPr lang="en-US" altLang="zh-CN" dirty="0">
                <a:solidFill>
                  <a:schemeClr val="bg1">
                    <a:lumMod val="75000"/>
                  </a:schemeClr>
                </a:solidFill>
              </a:rPr>
              <a:t>The most popular movie type is  Drama</a:t>
            </a:r>
          </a:p>
          <a:p>
            <a:pPr marL="285750" indent="-285750">
              <a:buFont typeface="Wingdings" charset="2"/>
              <a:buChar char="Ø"/>
            </a:pPr>
            <a:r>
              <a:rPr lang="en-US" altLang="zh-CN" dirty="0">
                <a:solidFill>
                  <a:schemeClr val="bg1">
                    <a:lumMod val="75000"/>
                  </a:schemeClr>
                </a:solidFill>
              </a:rPr>
              <a:t>There are also lots of Documentary</a:t>
            </a:r>
          </a:p>
          <a:p>
            <a:pPr marL="285750" indent="-285750">
              <a:buFont typeface="Wingdings" charset="2"/>
              <a:buChar char="Ø"/>
            </a:pPr>
            <a:r>
              <a:rPr lang="en-US" altLang="zh-CN" dirty="0">
                <a:solidFill>
                  <a:schemeClr val="bg1">
                    <a:lumMod val="75000"/>
                  </a:schemeClr>
                </a:solidFill>
              </a:rPr>
              <a:t>The Action is the fourth type</a:t>
            </a:r>
          </a:p>
          <a:p>
            <a:pPr marL="285750" indent="-285750">
              <a:buFont typeface="Wingdings" charset="2"/>
              <a:buChar char="Ø"/>
            </a:pPr>
            <a:r>
              <a:rPr lang="en-US" altLang="zh-CN" dirty="0">
                <a:solidFill>
                  <a:schemeClr val="bg1">
                    <a:lumMod val="75000"/>
                  </a:schemeClr>
                </a:solidFill>
              </a:rPr>
              <a:t>Other types are little</a:t>
            </a:r>
            <a:endParaRPr lang="zh-CN" altLang="en-US" dirty="0">
              <a:solidFill>
                <a:schemeClr val="bg1">
                  <a:lumMod val="75000"/>
                </a:schemeClr>
              </a:solidFill>
            </a:endParaRPr>
          </a:p>
        </p:txBody>
      </p:sp>
      <p:sp>
        <p:nvSpPr>
          <p:cNvPr id="36" name="文本框 16"/>
          <p:cNvSpPr txBox="1"/>
          <p:nvPr/>
        </p:nvSpPr>
        <p:spPr>
          <a:xfrm>
            <a:off x="5100056" y="4017203"/>
            <a:ext cx="5096105" cy="3139321"/>
          </a:xfrm>
          <a:prstGeom prst="rect">
            <a:avLst/>
          </a:prstGeom>
          <a:noFill/>
        </p:spPr>
        <p:txBody>
          <a:bodyPr wrap="square" rtlCol="0">
            <a:spAutoFit/>
          </a:bodyPr>
          <a:lstStyle/>
          <a:p>
            <a:pPr marL="285750" indent="-285750">
              <a:buFont typeface="Wingdings" charset="2"/>
              <a:buChar char="Ø"/>
            </a:pPr>
            <a:r>
              <a:rPr lang="en-US" altLang="zh-CN" dirty="0">
                <a:solidFill>
                  <a:schemeClr val="bg1">
                    <a:lumMod val="75000"/>
                  </a:schemeClr>
                </a:solidFill>
              </a:rPr>
              <a:t>The figure 2 illustrates the relationship between Total Gross and movie Genre</a:t>
            </a:r>
          </a:p>
          <a:p>
            <a:pPr marL="285750" indent="-285750">
              <a:buFont typeface="Wingdings" charset="2"/>
              <a:buChar char="Ø"/>
            </a:pPr>
            <a:r>
              <a:rPr lang="en-US" altLang="zh-CN" dirty="0">
                <a:solidFill>
                  <a:schemeClr val="bg1">
                    <a:lumMod val="75000"/>
                  </a:schemeClr>
                </a:solidFill>
              </a:rPr>
              <a:t>The total gross of </a:t>
            </a:r>
            <a:r>
              <a:rPr lang="en-US" altLang="zh-CN" dirty="0" err="1">
                <a:solidFill>
                  <a:schemeClr val="bg1">
                    <a:lumMod val="75000"/>
                  </a:schemeClr>
                </a:solidFill>
              </a:rPr>
              <a:t>Advanture</a:t>
            </a:r>
            <a:r>
              <a:rPr lang="en-US" altLang="zh-CN" dirty="0">
                <a:solidFill>
                  <a:schemeClr val="bg1">
                    <a:lumMod val="75000"/>
                  </a:schemeClr>
                </a:solidFill>
              </a:rPr>
              <a:t> is the highest</a:t>
            </a:r>
          </a:p>
          <a:p>
            <a:pPr marL="285750" indent="-285750">
              <a:buFont typeface="Wingdings" charset="2"/>
              <a:buChar char="Ø"/>
            </a:pPr>
            <a:r>
              <a:rPr lang="en-US" altLang="zh-CN" dirty="0">
                <a:solidFill>
                  <a:schemeClr val="bg1">
                    <a:lumMod val="75000"/>
                  </a:schemeClr>
                </a:solidFill>
              </a:rPr>
              <a:t>Animation = Mystery</a:t>
            </a:r>
          </a:p>
          <a:p>
            <a:pPr marL="285750" indent="-285750">
              <a:buFont typeface="Wingdings" charset="2"/>
              <a:buChar char="Ø"/>
            </a:pPr>
            <a:r>
              <a:rPr lang="en-US" altLang="zh-CN" dirty="0">
                <a:solidFill>
                  <a:schemeClr val="bg1">
                    <a:lumMod val="75000"/>
                  </a:schemeClr>
                </a:solidFill>
              </a:rPr>
              <a:t>The </a:t>
            </a:r>
            <a:r>
              <a:rPr lang="en-US" altLang="zh-CN" dirty="0" err="1">
                <a:solidFill>
                  <a:schemeClr val="bg1">
                    <a:lumMod val="75000"/>
                  </a:schemeClr>
                </a:solidFill>
              </a:rPr>
              <a:t>fouth</a:t>
            </a:r>
            <a:r>
              <a:rPr lang="en-US" altLang="zh-CN" dirty="0">
                <a:solidFill>
                  <a:schemeClr val="bg1">
                    <a:lumMod val="75000"/>
                  </a:schemeClr>
                </a:solidFill>
              </a:rPr>
              <a:t> is Action</a:t>
            </a:r>
          </a:p>
          <a:p>
            <a:pPr marL="285750" indent="-285750">
              <a:buFont typeface="Wingdings" charset="2"/>
              <a:buChar char="Ø"/>
            </a:pPr>
            <a:r>
              <a:rPr lang="en-US" altLang="zh-CN" dirty="0">
                <a:solidFill>
                  <a:schemeClr val="bg1">
                    <a:lumMod val="75000"/>
                  </a:schemeClr>
                </a:solidFill>
              </a:rPr>
              <a:t>Despite Drama and Documentary have large numbers, their total grosses are low </a:t>
            </a:r>
          </a:p>
          <a:p>
            <a:pPr marL="285750" indent="-285750">
              <a:buFont typeface="Wingdings" charset="2"/>
              <a:buChar char="Ø"/>
            </a:pPr>
            <a:r>
              <a:rPr lang="en-US" altLang="zh-CN" dirty="0">
                <a:solidFill>
                  <a:schemeClr val="bg1">
                    <a:lumMod val="75000"/>
                  </a:schemeClr>
                </a:solidFill>
              </a:rPr>
              <a:t>Mystery, Fantasy, Sci-Fi and Romance are much little, but the total gross of them represent the opposite results</a:t>
            </a:r>
          </a:p>
          <a:p>
            <a:pPr marL="285750" indent="-285750">
              <a:buFont typeface="Wingdings" charset="2"/>
              <a:buChar char="Ø"/>
            </a:pPr>
            <a:endParaRPr lang="zh-CN" altLang="en-US" dirty="0">
              <a:solidFill>
                <a:schemeClr val="bg1">
                  <a:lumMod val="75000"/>
                </a:schemeClr>
              </a:solidFill>
            </a:endParaRPr>
          </a:p>
        </p:txBody>
      </p:sp>
      <p:sp>
        <p:nvSpPr>
          <p:cNvPr id="5" name="TextBox 4"/>
          <p:cNvSpPr txBox="1"/>
          <p:nvPr/>
        </p:nvSpPr>
        <p:spPr>
          <a:xfrm>
            <a:off x="4780484" y="3373546"/>
            <a:ext cx="1748556" cy="523220"/>
          </a:xfrm>
          <a:prstGeom prst="rect">
            <a:avLst/>
          </a:prstGeom>
          <a:noFill/>
        </p:spPr>
        <p:txBody>
          <a:bodyPr wrap="square" rtlCol="0">
            <a:spAutoFit/>
          </a:bodyPr>
          <a:lstStyle/>
          <a:p>
            <a:r>
              <a:rPr lang="en-US" sz="2800" dirty="0">
                <a:solidFill>
                  <a:schemeClr val="bg1">
                    <a:lumMod val="75000"/>
                  </a:schemeClr>
                </a:solidFill>
              </a:rPr>
              <a:t>However:</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74" y="3896766"/>
            <a:ext cx="4219508" cy="25863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021" y="1148264"/>
            <a:ext cx="4220406" cy="2506737"/>
          </a:xfrm>
          <a:prstGeom prst="rect">
            <a:avLst/>
          </a:prstGeom>
        </p:spPr>
      </p:pic>
    </p:spTree>
    <p:custDataLst>
      <p:tags r:id="rId1"/>
    </p:custDataLst>
    <p:extLst>
      <p:ext uri="{BB962C8B-B14F-4D97-AF65-F5344CB8AC3E}">
        <p14:creationId xmlns:p14="http://schemas.microsoft.com/office/powerpoint/2010/main" val="470533428"/>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childTnLst>
                          </p:cTn>
                        </p:par>
                        <p:par>
                          <p:cTn id="77" fill="hold">
                            <p:stCondLst>
                              <p:cond delay="1000"/>
                            </p:stCondLst>
                            <p:childTnLst>
                              <p:par>
                                <p:cTn id="78" presetID="31" presetClass="entr" presetSubtype="0"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 calcmode="lin" valueType="num">
                                      <p:cBhvr>
                                        <p:cTn id="80" dur="1000" fill="hold"/>
                                        <p:tgtEl>
                                          <p:spTgt spid="7"/>
                                        </p:tgtEl>
                                        <p:attrNameLst>
                                          <p:attrName>ppt_w</p:attrName>
                                        </p:attrNameLst>
                                      </p:cBhvr>
                                      <p:tavLst>
                                        <p:tav tm="0">
                                          <p:val>
                                            <p:fltVal val="0"/>
                                          </p:val>
                                        </p:tav>
                                        <p:tav tm="100000">
                                          <p:val>
                                            <p:strVal val="#ppt_w"/>
                                          </p:val>
                                        </p:tav>
                                      </p:tavLst>
                                    </p:anim>
                                    <p:anim calcmode="lin" valueType="num">
                                      <p:cBhvr>
                                        <p:cTn id="81" dur="1000" fill="hold"/>
                                        <p:tgtEl>
                                          <p:spTgt spid="7"/>
                                        </p:tgtEl>
                                        <p:attrNameLst>
                                          <p:attrName>ppt_h</p:attrName>
                                        </p:attrNameLst>
                                      </p:cBhvr>
                                      <p:tavLst>
                                        <p:tav tm="0">
                                          <p:val>
                                            <p:fltVal val="0"/>
                                          </p:val>
                                        </p:tav>
                                        <p:tav tm="100000">
                                          <p:val>
                                            <p:strVal val="#ppt_h"/>
                                          </p:val>
                                        </p:tav>
                                      </p:tavLst>
                                    </p:anim>
                                    <p:anim calcmode="lin" valueType="num">
                                      <p:cBhvr>
                                        <p:cTn id="82" dur="1000" fill="hold"/>
                                        <p:tgtEl>
                                          <p:spTgt spid="7"/>
                                        </p:tgtEl>
                                        <p:attrNameLst>
                                          <p:attrName>style.rotation</p:attrName>
                                        </p:attrNameLst>
                                      </p:cBhvr>
                                      <p:tavLst>
                                        <p:tav tm="0">
                                          <p:val>
                                            <p:fltVal val="90"/>
                                          </p:val>
                                        </p:tav>
                                        <p:tav tm="100000">
                                          <p:val>
                                            <p:fltVal val="0"/>
                                          </p:val>
                                        </p:tav>
                                      </p:tavLst>
                                    </p:anim>
                                    <p:animEffect transition="in" filter="fade">
                                      <p:cBhvr>
                                        <p:cTn id="83" dur="1000"/>
                                        <p:tgtEl>
                                          <p:spTgt spid="7"/>
                                        </p:tgtEl>
                                      </p:cBhvr>
                                    </p:animEffect>
                                  </p:childTnLst>
                                </p:cTn>
                              </p:par>
                            </p:childTnLst>
                          </p:cTn>
                        </p:par>
                        <p:par>
                          <p:cTn id="84" fill="hold">
                            <p:stCondLst>
                              <p:cond delay="2000"/>
                            </p:stCondLst>
                            <p:childTnLst>
                              <p:par>
                                <p:cTn id="85" presetID="42" presetClass="entr" presetSubtype="0" fill="hold"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1000"/>
                                        <p:tgtEl>
                                          <p:spTgt spid="6"/>
                                        </p:tgtEl>
                                      </p:cBhvr>
                                    </p:animEffect>
                                    <p:anim calcmode="lin" valueType="num">
                                      <p:cBhvr>
                                        <p:cTn id="88" dur="1000" fill="hold"/>
                                        <p:tgtEl>
                                          <p:spTgt spid="6"/>
                                        </p:tgtEl>
                                        <p:attrNameLst>
                                          <p:attrName>ppt_x</p:attrName>
                                        </p:attrNameLst>
                                      </p:cBhvr>
                                      <p:tavLst>
                                        <p:tav tm="0">
                                          <p:val>
                                            <p:strVal val="#ppt_x"/>
                                          </p:val>
                                        </p:tav>
                                        <p:tav tm="100000">
                                          <p:val>
                                            <p:strVal val="#ppt_x"/>
                                          </p:val>
                                        </p:tav>
                                      </p:tavLst>
                                    </p:anim>
                                    <p:anim calcmode="lin" valueType="num">
                                      <p:cBhvr>
                                        <p:cTn id="89" dur="1000" fill="hold"/>
                                        <p:tgtEl>
                                          <p:spTgt spid="6"/>
                                        </p:tgtEl>
                                        <p:attrNameLst>
                                          <p:attrName>ppt_y</p:attrName>
                                        </p:attrNameLst>
                                      </p:cBhvr>
                                      <p:tavLst>
                                        <p:tav tm="0">
                                          <p:val>
                                            <p:strVal val="#ppt_y+.1"/>
                                          </p:val>
                                        </p:tav>
                                        <p:tav tm="100000">
                                          <p:val>
                                            <p:strVal val="#ppt_y"/>
                                          </p:val>
                                        </p:tav>
                                      </p:tavLst>
                                    </p:anim>
                                  </p:childTnLst>
                                </p:cTn>
                              </p:par>
                            </p:childTnLst>
                          </p:cTn>
                        </p:par>
                        <p:par>
                          <p:cTn id="90" fill="hold">
                            <p:stCondLst>
                              <p:cond delay="3000"/>
                            </p:stCondLst>
                            <p:childTnLst>
                              <p:par>
                                <p:cTn id="91" presetID="47" presetClass="entr" presetSubtype="0" fill="hold" grpId="0" nodeType="after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1000"/>
                                        <p:tgtEl>
                                          <p:spTgt spid="34"/>
                                        </p:tgtEl>
                                      </p:cBhvr>
                                    </p:animEffect>
                                    <p:anim calcmode="lin" valueType="num">
                                      <p:cBhvr>
                                        <p:cTn id="94" dur="1000" fill="hold"/>
                                        <p:tgtEl>
                                          <p:spTgt spid="34"/>
                                        </p:tgtEl>
                                        <p:attrNameLst>
                                          <p:attrName>ppt_x</p:attrName>
                                        </p:attrNameLst>
                                      </p:cBhvr>
                                      <p:tavLst>
                                        <p:tav tm="0">
                                          <p:val>
                                            <p:strVal val="#ppt_x"/>
                                          </p:val>
                                        </p:tav>
                                        <p:tav tm="100000">
                                          <p:val>
                                            <p:strVal val="#ppt_x"/>
                                          </p:val>
                                        </p:tav>
                                      </p:tavLst>
                                    </p:anim>
                                    <p:anim calcmode="lin" valueType="num">
                                      <p:cBhvr>
                                        <p:cTn id="95" dur="1000" fill="hold"/>
                                        <p:tgtEl>
                                          <p:spTgt spid="34"/>
                                        </p:tgtEl>
                                        <p:attrNameLst>
                                          <p:attrName>ppt_y</p:attrName>
                                        </p:attrNameLst>
                                      </p:cBhvr>
                                      <p:tavLst>
                                        <p:tav tm="0">
                                          <p:val>
                                            <p:strVal val="#ppt_y-.1"/>
                                          </p:val>
                                        </p:tav>
                                        <p:tav tm="100000">
                                          <p:val>
                                            <p:strVal val="#ppt_y"/>
                                          </p:val>
                                        </p:tav>
                                      </p:tavLst>
                                    </p:anim>
                                  </p:childTnLst>
                                </p:cTn>
                              </p:par>
                            </p:childTnLst>
                          </p:cTn>
                        </p:par>
                        <p:par>
                          <p:cTn id="96" fill="hold">
                            <p:stCondLst>
                              <p:cond delay="4000"/>
                            </p:stCondLst>
                            <p:childTnLst>
                              <p:par>
                                <p:cTn id="97" presetID="9" presetClass="entr" presetSubtype="0" fill="hold" grpId="0"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dissolve">
                                      <p:cBhvr>
                                        <p:cTn id="99" dur="500"/>
                                        <p:tgtEl>
                                          <p:spTgt spid="5"/>
                                        </p:tgtEl>
                                      </p:cBhvr>
                                    </p:animEffect>
                                  </p:childTnLst>
                                </p:cTn>
                              </p:par>
                            </p:childTnLst>
                          </p:cTn>
                        </p:par>
                        <p:par>
                          <p:cTn id="100" fill="hold">
                            <p:stCondLst>
                              <p:cond delay="4500"/>
                            </p:stCondLst>
                            <p:childTnLst>
                              <p:par>
                                <p:cTn id="101" presetID="8" presetClass="entr" presetSubtype="16" fill="hold" grpId="0"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amond(in)">
                                      <p:cBhvr>
                                        <p:cTn id="103" dur="20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xit" presetSubtype="4" fill="hold" grpId="1" nodeType="clickEffect">
                                  <p:stCondLst>
                                    <p:cond delay="0"/>
                                  </p:stCondLst>
                                  <p:childTnLst>
                                    <p:animEffect transition="out" filter="wipe(down)">
                                      <p:cBhvr>
                                        <p:cTn id="107" dur="500"/>
                                        <p:tgtEl>
                                          <p:spTgt spid="23"/>
                                        </p:tgtEl>
                                      </p:cBhvr>
                                    </p:animEffect>
                                    <p:set>
                                      <p:cBhvr>
                                        <p:cTn id="108" dur="1" fill="hold">
                                          <p:stCondLst>
                                            <p:cond delay="499"/>
                                          </p:stCondLst>
                                        </p:cTn>
                                        <p:tgtEl>
                                          <p:spTgt spid="23"/>
                                        </p:tgtEl>
                                        <p:attrNameLst>
                                          <p:attrName>style.visibility</p:attrName>
                                        </p:attrNameLst>
                                      </p:cBhvr>
                                      <p:to>
                                        <p:strVal val="hidden"/>
                                      </p:to>
                                    </p:set>
                                  </p:childTnLst>
                                </p:cTn>
                              </p:par>
                              <p:par>
                                <p:cTn id="109" presetID="22" presetClass="exit" presetSubtype="4" fill="hold" grpId="0" nodeType="withEffect">
                                  <p:stCondLst>
                                    <p:cond delay="0"/>
                                  </p:stCondLst>
                                  <p:childTnLst>
                                    <p:animEffect transition="out" filter="wipe(down)">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1" presetClass="exit" presetSubtype="0" fill="hold" grpId="1" nodeType="withEffect">
                                  <p:stCondLst>
                                    <p:cond delay="1500"/>
                                  </p:stCondLst>
                                  <p:childTnLst>
                                    <p:set>
                                      <p:cBhvr>
                                        <p:cTn id="113" dur="1" fill="hold">
                                          <p:stCondLst>
                                            <p:cond delay="0"/>
                                          </p:stCondLst>
                                        </p:cTn>
                                        <p:tgtEl>
                                          <p:spTgt spid="22"/>
                                        </p:tgtEl>
                                        <p:attrNameLst>
                                          <p:attrName>style.visibility</p:attrName>
                                        </p:attrNameLst>
                                      </p:cBhvr>
                                      <p:to>
                                        <p:strVal val="hidden"/>
                                      </p:to>
                                    </p:set>
                                  </p:childTnLst>
                                </p:cTn>
                              </p:par>
                              <p:par>
                                <p:cTn id="114" presetID="22" presetClass="entr" presetSubtype="1" fill="hold" grpId="0" nodeType="withEffect">
                                  <p:stCondLst>
                                    <p:cond delay="750"/>
                                  </p:stCondLst>
                                  <p:childTnLst>
                                    <p:set>
                                      <p:cBhvr>
                                        <p:cTn id="115" dur="1" fill="hold">
                                          <p:stCondLst>
                                            <p:cond delay="0"/>
                                          </p:stCondLst>
                                        </p:cTn>
                                        <p:tgtEl>
                                          <p:spTgt spid="24"/>
                                        </p:tgtEl>
                                        <p:attrNameLst>
                                          <p:attrName>style.visibility</p:attrName>
                                        </p:attrNameLst>
                                      </p:cBhvr>
                                      <p:to>
                                        <p:strVal val="visible"/>
                                      </p:to>
                                    </p:set>
                                    <p:animEffect transition="in" filter="wipe(up)">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xit" presetSubtype="2" fill="hold" grpId="1" nodeType="clickEffect">
                                  <p:stCondLst>
                                    <p:cond delay="0"/>
                                  </p:stCondLst>
                                  <p:childTnLst>
                                    <p:anim calcmode="lin" valueType="num">
                                      <p:cBhvr additive="base">
                                        <p:cTn id="120" dur="500"/>
                                        <p:tgtEl>
                                          <p:spTgt spid="24"/>
                                        </p:tgtEl>
                                        <p:attrNameLst>
                                          <p:attrName>ppt_x</p:attrName>
                                        </p:attrNameLst>
                                      </p:cBhvr>
                                      <p:tavLst>
                                        <p:tav tm="0">
                                          <p:val>
                                            <p:strVal val="ppt_x"/>
                                          </p:val>
                                        </p:tav>
                                        <p:tav tm="100000">
                                          <p:val>
                                            <p:strVal val="1+ppt_w/2"/>
                                          </p:val>
                                        </p:tav>
                                      </p:tavLst>
                                    </p:anim>
                                    <p:anim calcmode="lin" valueType="num">
                                      <p:cBhvr additive="base">
                                        <p:cTn id="121" dur="500"/>
                                        <p:tgtEl>
                                          <p:spTgt spid="24"/>
                                        </p:tgtEl>
                                        <p:attrNameLst>
                                          <p:attrName>ppt_y</p:attrName>
                                        </p:attrNameLst>
                                      </p:cBhvr>
                                      <p:tavLst>
                                        <p:tav tm="0">
                                          <p:val>
                                            <p:strVal val="ppt_y"/>
                                          </p:val>
                                        </p:tav>
                                        <p:tav tm="100000">
                                          <p:val>
                                            <p:strVal val="ppt_y"/>
                                          </p:val>
                                        </p:tav>
                                      </p:tavLst>
                                    </p:anim>
                                    <p:set>
                                      <p:cBhvr>
                                        <p:cTn id="12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P spid="34" grpId="0"/>
      <p:bldP spid="36"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868CBD-2C0E-4CC9-AB7D-1A683621A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41" y="2388667"/>
            <a:ext cx="3871304" cy="2338352"/>
          </a:xfrm>
          <a:prstGeom prst="rect">
            <a:avLst/>
          </a:prstGeom>
        </p:spPr>
      </p:pic>
      <p:sp>
        <p:nvSpPr>
          <p:cNvPr id="9" name="矩形 8"/>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文本框 23"/>
          <p:cNvSpPr txBox="1"/>
          <p:nvPr/>
        </p:nvSpPr>
        <p:spPr>
          <a:xfrm>
            <a:off x="2107613" y="2989248"/>
            <a:ext cx="4591321"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PART four</a:t>
            </a:r>
            <a:endParaRPr lang="zh-CN" altLang="en-US" sz="5400" dirty="0">
              <a:solidFill>
                <a:prstClr val="white"/>
              </a:solidFill>
              <a:latin typeface="Castellar" panose="020A0402060406010301" pitchFamily="18" charset="0"/>
            </a:endParaRPr>
          </a:p>
        </p:txBody>
      </p:sp>
      <p:sp>
        <p:nvSpPr>
          <p:cNvPr id="10" name="文本框 9"/>
          <p:cNvSpPr txBox="1"/>
          <p:nvPr/>
        </p:nvSpPr>
        <p:spPr>
          <a:xfrm>
            <a:off x="7502439" y="1143045"/>
            <a:ext cx="3246851" cy="646331"/>
          </a:xfrm>
          <a:prstGeom prst="rect">
            <a:avLst/>
          </a:prstGeom>
          <a:noFill/>
        </p:spPr>
        <p:txBody>
          <a:bodyPr wrap="none" rtlCol="0">
            <a:spAutoFit/>
          </a:bodyPr>
          <a:lstStyle/>
          <a:p>
            <a:r>
              <a:rPr lang="en-US" altLang="zh-CN" sz="3600" b="1" dirty="0">
                <a:solidFill>
                  <a:schemeClr val="bg1"/>
                </a:solidFill>
                <a:latin typeface="Microsoft JhengHei UI Light" panose="020B0304030504040204" pitchFamily="34" charset="-120"/>
                <a:ea typeface="Microsoft JhengHei UI Light" panose="020B0304030504040204" pitchFamily="34" charset="-120"/>
              </a:rPr>
              <a:t>Results Display</a:t>
            </a:r>
            <a:endParaRPr lang="zh-CN" altLang="en-US" sz="3600" b="1" dirty="0">
              <a:solidFill>
                <a:schemeClr val="bg1"/>
              </a:solidFill>
              <a:latin typeface="Microsoft JhengHei UI Light" panose="020B0304030504040204" pitchFamily="34" charset="-120"/>
              <a:ea typeface="Microsoft JhengHei UI Light" panose="020B0304030504040204" pitchFamily="34" charset="-120"/>
            </a:endParaRPr>
          </a:p>
        </p:txBody>
      </p:sp>
      <p:sp>
        <p:nvSpPr>
          <p:cNvPr id="6" name="矩形 5"/>
          <p:cNvSpPr/>
          <p:nvPr/>
        </p:nvSpPr>
        <p:spPr>
          <a:xfrm>
            <a:off x="7516727" y="2241566"/>
            <a:ext cx="4093836" cy="2512273"/>
          </a:xfrm>
          <a:prstGeom prst="rect">
            <a:avLst/>
          </a:prstGeom>
          <a:noFill/>
          <a:ln>
            <a:solidFill>
              <a:srgbClr val="DD65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flipH="1">
            <a:off x="6084726" y="7636"/>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flipH="1">
            <a:off x="6971137" y="7635"/>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6606827" y="13363"/>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446400" y="2656800"/>
            <a:ext cx="1553158" cy="1501200"/>
            <a:chOff x="446400" y="2656800"/>
            <a:chExt cx="1553158" cy="1501200"/>
          </a:xfrm>
        </p:grpSpPr>
        <p:sp>
          <p:nvSpPr>
            <p:cNvPr id="11" name="矩形 10"/>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任意多边形 14"/>
            <p:cNvSpPr/>
            <p:nvPr/>
          </p:nvSpPr>
          <p:spPr>
            <a:xfrm>
              <a:off x="446400" y="2710800"/>
              <a:ext cx="1458000" cy="1447200"/>
            </a:xfrm>
            <a:custGeom>
              <a:avLst/>
              <a:gdLst/>
              <a:ahLst/>
              <a:cxnLst/>
              <a:rect l="l" t="t" r="r" b="b"/>
              <a:pathLst>
                <a:path w="1458000" h="1447200">
                  <a:moveTo>
                    <a:pt x="816805" y="325508"/>
                  </a:moveTo>
                  <a:lnTo>
                    <a:pt x="832460" y="329066"/>
                  </a:lnTo>
                  <a:lnTo>
                    <a:pt x="832460" y="874140"/>
                  </a:lnTo>
                  <a:lnTo>
                    <a:pt x="445358" y="874140"/>
                  </a:lnTo>
                  <a:cubicBezTo>
                    <a:pt x="590521" y="695769"/>
                    <a:pt x="714337" y="512892"/>
                    <a:pt x="816805" y="325508"/>
                  </a:cubicBezTo>
                  <a:close/>
                  <a:moveTo>
                    <a:pt x="819651" y="136227"/>
                  </a:moveTo>
                  <a:cubicBezTo>
                    <a:pt x="759404" y="254824"/>
                    <a:pt x="684687" y="380063"/>
                    <a:pt x="595502" y="511944"/>
                  </a:cubicBezTo>
                  <a:cubicBezTo>
                    <a:pt x="506317" y="643824"/>
                    <a:pt x="413099" y="765030"/>
                    <a:pt x="315849" y="875563"/>
                  </a:cubicBezTo>
                  <a:lnTo>
                    <a:pt x="315849" y="975185"/>
                  </a:lnTo>
                  <a:lnTo>
                    <a:pt x="832460" y="975185"/>
                  </a:lnTo>
                  <a:lnTo>
                    <a:pt x="832460" y="1238471"/>
                  </a:lnTo>
                  <a:lnTo>
                    <a:pt x="949159" y="1238471"/>
                  </a:lnTo>
                  <a:lnTo>
                    <a:pt x="949159" y="975185"/>
                  </a:lnTo>
                  <a:lnTo>
                    <a:pt x="1114959" y="975185"/>
                  </a:lnTo>
                  <a:lnTo>
                    <a:pt x="1114959" y="874140"/>
                  </a:lnTo>
                  <a:lnTo>
                    <a:pt x="949159" y="874140"/>
                  </a:lnTo>
                  <a:lnTo>
                    <a:pt x="949159" y="136227"/>
                  </a:lnTo>
                  <a:close/>
                  <a:moveTo>
                    <a:pt x="0" y="0"/>
                  </a:moveTo>
                  <a:lnTo>
                    <a:pt x="1458000" y="0"/>
                  </a:lnTo>
                  <a:lnTo>
                    <a:pt x="1458000" y="1447200"/>
                  </a:lnTo>
                  <a:lnTo>
                    <a:pt x="0" y="1447200"/>
                  </a:lnTo>
                  <a:close/>
                </a:path>
              </a:pathLst>
            </a:cu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spTree>
    <p:extLst>
      <p:ext uri="{BB962C8B-B14F-4D97-AF65-F5344CB8AC3E}">
        <p14:creationId xmlns:p14="http://schemas.microsoft.com/office/powerpoint/2010/main" val="172733551"/>
      </p:ext>
    </p:extLst>
  </p:cSld>
  <p:clrMapOvr>
    <a:masterClrMapping/>
  </p:clrMapOvr>
  <mc:AlternateContent xmlns:mc="http://schemas.openxmlformats.org/markup-compatibility/2006" xmlns:p14="http://schemas.microsoft.com/office/powerpoint/2010/main">
    <mc:Choice Requires="p14">
      <p:transition p14:dur="0" advTm="4173"/>
    </mc:Choice>
    <mc:Fallback xmlns="">
      <p:transition advTm="4173"/>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6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60000">
                                          <p:cBhvr additive="base">
                                            <p:cTn id="12" dur="10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4"/>
                                            </p:tgtEl>
                                          </p:cBhvr>
                                        </p:animEffect>
                                      </p:childTnLst>
                                    </p:cTn>
                                  </p:par>
                                  <p:par>
                                    <p:cTn id="21" presetID="12" presetClass="entr" presetSubtype="2" fill="hold" grpId="0" nodeType="with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left)">
                                          <p:cBhvr>
                                            <p:cTn id="24" dur="500"/>
                                            <p:tgtEl>
                                              <p:spTgt spid="10"/>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strVal val="#ppt_w+.3"/>
                                              </p:val>
                                            </p:tav>
                                            <p:tav tm="100000">
                                              <p:val>
                                                <p:strVal val="#ppt_w"/>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animEffect transition="in" filter="fade">
                                          <p:cBhvr>
                                            <p:cTn id="29" dur="1000"/>
                                            <p:tgtEl>
                                              <p:spTgt spid="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strVal val="#ppt_w*0.70"/>
                                              </p:val>
                                            </p:tav>
                                            <p:tav tm="100000">
                                              <p:val>
                                                <p:strVal val="#ppt_w"/>
                                              </p:val>
                                            </p:tav>
                                          </p:tavLst>
                                        </p:anim>
                                        <p:anim calcmode="lin" valueType="num">
                                          <p:cBhvr>
                                            <p:cTn id="42" dur="1000" fill="hold"/>
                                            <p:tgtEl>
                                              <p:spTgt spid="6"/>
                                            </p:tgtEl>
                                            <p:attrNameLst>
                                              <p:attrName>ppt_h</p:attrName>
                                            </p:attrNameLst>
                                          </p:cBhvr>
                                          <p:tavLst>
                                            <p:tav tm="0">
                                              <p:val>
                                                <p:strVal val="#ppt_h"/>
                                              </p:val>
                                            </p:tav>
                                            <p:tav tm="100000">
                                              <p:val>
                                                <p:strVal val="#ppt_h"/>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6"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4"/>
                                            </p:tgtEl>
                                          </p:cBhvr>
                                        </p:animEffect>
                                      </p:childTnLst>
                                    </p:cTn>
                                  </p:par>
                                  <p:par>
                                    <p:cTn id="21" presetID="12" presetClass="entr" presetSubtype="2" fill="hold" grpId="0" nodeType="with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left)">
                                          <p:cBhvr>
                                            <p:cTn id="24" dur="500"/>
                                            <p:tgtEl>
                                              <p:spTgt spid="10"/>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strVal val="#ppt_w+.3"/>
                                              </p:val>
                                            </p:tav>
                                            <p:tav tm="100000">
                                              <p:val>
                                                <p:strVal val="#ppt_w"/>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animEffect transition="in" filter="fade">
                                          <p:cBhvr>
                                            <p:cTn id="29" dur="1000"/>
                                            <p:tgtEl>
                                              <p:spTgt spid="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strVal val="#ppt_w*0.70"/>
                                              </p:val>
                                            </p:tav>
                                            <p:tav tm="100000">
                                              <p:val>
                                                <p:strVal val="#ppt_w"/>
                                              </p:val>
                                            </p:tav>
                                          </p:tavLst>
                                        </p:anim>
                                        <p:anim calcmode="lin" valueType="num">
                                          <p:cBhvr>
                                            <p:cTn id="42" dur="1000" fill="hold"/>
                                            <p:tgtEl>
                                              <p:spTgt spid="6"/>
                                            </p:tgtEl>
                                            <p:attrNameLst>
                                              <p:attrName>ppt_h</p:attrName>
                                            </p:attrNameLst>
                                          </p:cBhvr>
                                          <p:tavLst>
                                            <p:tav tm="0">
                                              <p:val>
                                                <p:strVal val="#ppt_h"/>
                                              </p:val>
                                            </p:tav>
                                            <p:tav tm="100000">
                                              <p:val>
                                                <p:strVal val="#ppt_h"/>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6" grpId="0" animBg="1"/>
          <p:bldP spid="21" grpId="0" animBg="1"/>
          <p:bldP spid="22" grpId="0" animBg="1"/>
          <p:bldP spid="23"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8441"/>
            <a:ext cx="12192000" cy="3689339"/>
          </a:xfrm>
          <a:prstGeom prst="rect">
            <a:avLst/>
          </a:prstGeom>
        </p:spPr>
      </p:pic>
      <p:sp>
        <p:nvSpPr>
          <p:cNvPr id="14" name="文本框 13"/>
          <p:cNvSpPr txBox="1"/>
          <p:nvPr/>
        </p:nvSpPr>
        <p:spPr>
          <a:xfrm>
            <a:off x="1079998" y="124282"/>
            <a:ext cx="9645590"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DEEP neural network</a:t>
            </a:r>
            <a:endParaRPr lang="zh-CN" altLang="en-US" sz="5400" dirty="0">
              <a:solidFill>
                <a:prstClr val="white"/>
              </a:solidFill>
              <a:latin typeface="Castellar" panose="020A0402060406010301" pitchFamily="18" charset="0"/>
            </a:endParaRPr>
          </a:p>
        </p:txBody>
      </p:sp>
      <p:pic>
        <p:nvPicPr>
          <p:cNvPr id="8" name="图片 7">
            <a:extLst>
              <a:ext uri="{FF2B5EF4-FFF2-40B4-BE49-F238E27FC236}">
                <a16:creationId xmlns:a16="http://schemas.microsoft.com/office/drawing/2014/main" id="{DCE2CE7D-6FD7-4F04-8A94-38BCAFF49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406" y="1134320"/>
            <a:ext cx="6474681" cy="3120708"/>
          </a:xfrm>
          <a:prstGeom prst="rect">
            <a:avLst/>
          </a:prstGeom>
        </p:spPr>
      </p:pic>
      <p:pic>
        <p:nvPicPr>
          <p:cNvPr id="6" name="图片 5">
            <a:extLst>
              <a:ext uri="{FF2B5EF4-FFF2-40B4-BE49-F238E27FC236}">
                <a16:creationId xmlns:a16="http://schemas.microsoft.com/office/drawing/2014/main" id="{B2E6080C-1698-4976-A318-B65C504AB6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7904" y="2647548"/>
            <a:ext cx="8655616" cy="2735957"/>
          </a:xfrm>
          <a:prstGeom prst="rect">
            <a:avLst/>
          </a:prstGeom>
        </p:spPr>
      </p:pic>
      <p:sp>
        <p:nvSpPr>
          <p:cNvPr id="25" name="矩形 24">
            <a:extLst>
              <a:ext uri="{FF2B5EF4-FFF2-40B4-BE49-F238E27FC236}">
                <a16:creationId xmlns:a16="http://schemas.microsoft.com/office/drawing/2014/main" id="{6445E7AB-D0F7-49A3-8459-B3D7EFCFAC3E}"/>
              </a:ext>
            </a:extLst>
          </p:cNvPr>
          <p:cNvSpPr/>
          <p:nvPr/>
        </p:nvSpPr>
        <p:spPr>
          <a:xfrm>
            <a:off x="701744" y="5612574"/>
            <a:ext cx="4592320" cy="1010038"/>
          </a:xfrm>
          <a:prstGeom prst="rect">
            <a:avLst/>
          </a:prstGeom>
          <a:noFill/>
          <a:ln w="28575">
            <a:solidFill>
              <a:srgbClr val="DD657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Four hidden layers</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Rectifier neural units</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Adam optimizer</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27" name="矩形 26">
            <a:extLst>
              <a:ext uri="{FF2B5EF4-FFF2-40B4-BE49-F238E27FC236}">
                <a16:creationId xmlns:a16="http://schemas.microsoft.com/office/drawing/2014/main" id="{DD02DC81-8F56-476A-85D7-A731FA969F4A}"/>
              </a:ext>
            </a:extLst>
          </p:cNvPr>
          <p:cNvSpPr/>
          <p:nvPr/>
        </p:nvSpPr>
        <p:spPr>
          <a:xfrm>
            <a:off x="5984944" y="5612574"/>
            <a:ext cx="5546656" cy="1010038"/>
          </a:xfrm>
          <a:prstGeom prst="rect">
            <a:avLst/>
          </a:prstGeom>
          <a:noFill/>
          <a:ln w="28575">
            <a:solidFill>
              <a:srgbClr val="DD657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Mean squared error </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Histograms for four layers</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altLang="zh-CN" sz="2400" dirty="0">
                <a:solidFill>
                  <a:schemeClr val="bg1">
                    <a:lumMod val="75000"/>
                  </a:schemeClr>
                </a:solidFill>
                <a:latin typeface="等线" panose="02010600030101010101" pitchFamily="2" charset="-122"/>
                <a:cs typeface="Times New Roman" panose="02020603050405020304" pitchFamily="18" charset="0"/>
              </a:rPr>
              <a:t>Dropout in second and third layers</a:t>
            </a:r>
            <a:endParaRPr lang="zh-CN" altLang="en-US" sz="2400" dirty="0">
              <a:solidFill>
                <a:schemeClr val="bg1">
                  <a:lumMod val="75000"/>
                </a:schemeClr>
              </a:solidFill>
            </a:endParaRPr>
          </a:p>
        </p:txBody>
      </p:sp>
      <p:sp>
        <p:nvSpPr>
          <p:cNvPr id="28" name="椭圆 27">
            <a:extLst>
              <a:ext uri="{FF2B5EF4-FFF2-40B4-BE49-F238E27FC236}">
                <a16:creationId xmlns:a16="http://schemas.microsoft.com/office/drawing/2014/main" id="{97649919-7A15-4EBC-A4C8-52F484AAD07A}"/>
              </a:ext>
            </a:extLst>
          </p:cNvPr>
          <p:cNvSpPr/>
          <p:nvPr/>
        </p:nvSpPr>
        <p:spPr>
          <a:xfrm>
            <a:off x="5537285" y="6286489"/>
            <a:ext cx="172635" cy="167830"/>
          </a:xfrm>
          <a:prstGeom prst="ellipse">
            <a:avLst/>
          </a:prstGeom>
          <a:solidFill>
            <a:srgbClr val="DD6572"/>
          </a:solidFill>
          <a:ln>
            <a:noFill/>
          </a:ln>
          <a:effectLst>
            <a:glow rad="1016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D861F33-88A3-40FF-BB30-990CA0E4F5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4064" y="5898299"/>
            <a:ext cx="703809" cy="471564"/>
          </a:xfrm>
          <a:prstGeom prst="rect">
            <a:avLst/>
          </a:prstGeom>
        </p:spPr>
      </p:pic>
    </p:spTree>
    <p:extLst>
      <p:ext uri="{BB962C8B-B14F-4D97-AF65-F5344CB8AC3E}">
        <p14:creationId xmlns:p14="http://schemas.microsoft.com/office/powerpoint/2010/main" val="186643477"/>
      </p:ext>
    </p:extLst>
  </p:cSld>
  <p:clrMapOvr>
    <a:masterClrMapping/>
  </p:clrMapOvr>
  <mc:AlternateContent xmlns:mc="http://schemas.openxmlformats.org/markup-compatibility/2006" xmlns:p14="http://schemas.microsoft.com/office/powerpoint/2010/main">
    <mc:Choice Requires="p14">
      <p:transition spd="slow" p14:dur="900" advTm="8665">
        <p14:flythrough hasBounce="1"/>
      </p:transition>
    </mc:Choice>
    <mc:Fallback xmlns="">
      <p:transition spd="slow" advTm="86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childTnLst>
                          </p:cTn>
                        </p:par>
                        <p:par>
                          <p:cTn id="12" fill="hold">
                            <p:stCondLst>
                              <p:cond delay="1300"/>
                            </p:stCondLst>
                            <p:childTnLst>
                              <p:par>
                                <p:cTn id="13" presetID="16" presetClass="entr" presetSubtype="42"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arn(outHorizontal)">
                                      <p:cBhvr>
                                        <p:cTn id="15" dur="500"/>
                                        <p:tgtEl>
                                          <p:spTgt spid="39"/>
                                        </p:tgtEl>
                                      </p:cBhvr>
                                    </p:animEffect>
                                  </p:childTnLst>
                                </p:cTn>
                              </p:par>
                            </p:childTnLst>
                          </p:cTn>
                        </p:par>
                        <p:par>
                          <p:cTn id="16" fill="hold">
                            <p:stCondLst>
                              <p:cond delay="1800"/>
                            </p:stCondLst>
                            <p:childTnLst>
                              <p:par>
                                <p:cTn id="17" presetID="2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edge">
                                      <p:cBhvr>
                                        <p:cTn id="19" dur="2000"/>
                                        <p:tgtEl>
                                          <p:spTgt spid="8"/>
                                        </p:tgtEl>
                                      </p:cBhvr>
                                    </p:animEffect>
                                  </p:childTnLst>
                                </p:cTn>
                              </p:par>
                            </p:childTnLst>
                          </p:cTn>
                        </p:par>
                        <p:par>
                          <p:cTn id="20" fill="hold">
                            <p:stCondLst>
                              <p:cond delay="3800"/>
                            </p:stCondLst>
                            <p:childTnLst>
                              <p:par>
                                <p:cTn id="21" presetID="18" presetClass="entr" presetSubtype="1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Left)">
                                      <p:cBhvr>
                                        <p:cTn id="23" dur="500"/>
                                        <p:tgtEl>
                                          <p:spTgt spid="6"/>
                                        </p:tgtEl>
                                      </p:cBhvr>
                                    </p:animEffect>
                                  </p:childTnLst>
                                </p:cTn>
                              </p:par>
                            </p:childTnLst>
                          </p:cTn>
                        </p:par>
                        <p:par>
                          <p:cTn id="24" fill="hold">
                            <p:stCondLst>
                              <p:cond delay="4300"/>
                            </p:stCondLst>
                            <p:childTnLst>
                              <p:par>
                                <p:cTn id="25" presetID="13" presetClass="entr" presetSubtype="16"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plus(in)">
                                      <p:cBhvr>
                                        <p:cTn id="27" dur="2000"/>
                                        <p:tgtEl>
                                          <p:spTgt spid="25"/>
                                        </p:tgtEl>
                                      </p:cBhvr>
                                    </p:animEffect>
                                  </p:childTnLst>
                                </p:cTn>
                              </p:par>
                            </p:childTnLst>
                          </p:cTn>
                        </p:par>
                        <p:par>
                          <p:cTn id="28" fill="hold">
                            <p:stCondLst>
                              <p:cond delay="6300"/>
                            </p:stCondLst>
                            <p:childTnLst>
                              <p:par>
                                <p:cTn id="29" presetID="47"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par>
                          <p:cTn id="34" fill="hold">
                            <p:stCondLst>
                              <p:cond delay="7300"/>
                            </p:stCondLst>
                            <p:childTnLst>
                              <p:par>
                                <p:cTn id="35" presetID="1"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par>
                          <p:cTn id="37" fill="hold">
                            <p:stCondLst>
                              <p:cond delay="7300"/>
                            </p:stCondLst>
                            <p:childTnLst>
                              <p:par>
                                <p:cTn id="38" presetID="26" presetClass="emph" presetSubtype="0" fill="hold" grpId="1" nodeType="afterEffect">
                                  <p:stCondLst>
                                    <p:cond delay="0"/>
                                  </p:stCondLst>
                                  <p:childTnLst>
                                    <p:animEffect transition="out" filter="fade">
                                      <p:cBhvr>
                                        <p:cTn id="39" dur="500" tmFilter="0, 0; .2, .5; .8, .5; 1, 0"/>
                                        <p:tgtEl>
                                          <p:spTgt spid="28"/>
                                        </p:tgtEl>
                                      </p:cBhvr>
                                    </p:animEffect>
                                    <p:animScale>
                                      <p:cBhvr>
                                        <p:cTn id="40" dur="250" autoRev="1" fill="hold"/>
                                        <p:tgtEl>
                                          <p:spTgt spid="28"/>
                                        </p:tgtEl>
                                      </p:cBhvr>
                                      <p:by x="105000" y="105000"/>
                                    </p:animScale>
                                  </p:childTnLst>
                                </p:cTn>
                              </p:par>
                            </p:childTnLst>
                          </p:cTn>
                        </p:par>
                        <p:par>
                          <p:cTn id="41" fill="hold">
                            <p:stCondLst>
                              <p:cond delay="7800"/>
                            </p:stCondLst>
                            <p:childTnLst>
                              <p:par>
                                <p:cTn id="42" presetID="22" presetClass="entr" presetSubtype="8"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animBg="1"/>
      <p:bldP spid="27" grpId="0" animBg="1"/>
      <p:bldP spid="28" grpId="0" animBg="1"/>
      <p:bldP spid="2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59BAAFBB-5688-4368-85EF-C670C10145F1}"/>
              </a:ext>
            </a:extLst>
          </p:cNvPr>
          <p:cNvSpPr/>
          <p:nvPr/>
        </p:nvSpPr>
        <p:spPr>
          <a:xfrm>
            <a:off x="4921092" y="5309307"/>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6</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7" name="矩形 36">
            <a:extLst>
              <a:ext uri="{FF2B5EF4-FFF2-40B4-BE49-F238E27FC236}">
                <a16:creationId xmlns:a16="http://schemas.microsoft.com/office/drawing/2014/main" id="{2C4753E1-0B16-4501-B7BA-F2585CEFF592}"/>
              </a:ext>
            </a:extLst>
          </p:cNvPr>
          <p:cNvSpPr/>
          <p:nvPr/>
        </p:nvSpPr>
        <p:spPr>
          <a:xfrm>
            <a:off x="4921092" y="4712811"/>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5</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6" name="矩形 35">
            <a:extLst>
              <a:ext uri="{FF2B5EF4-FFF2-40B4-BE49-F238E27FC236}">
                <a16:creationId xmlns:a16="http://schemas.microsoft.com/office/drawing/2014/main" id="{FCCF83EA-076C-45A3-8A05-60484184801C}"/>
              </a:ext>
            </a:extLst>
          </p:cNvPr>
          <p:cNvSpPr/>
          <p:nvPr/>
        </p:nvSpPr>
        <p:spPr>
          <a:xfrm>
            <a:off x="4921092" y="4109457"/>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4</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5" name="矩形 34">
            <a:extLst>
              <a:ext uri="{FF2B5EF4-FFF2-40B4-BE49-F238E27FC236}">
                <a16:creationId xmlns:a16="http://schemas.microsoft.com/office/drawing/2014/main" id="{C0E10A58-9241-4D10-B90A-65F801B01F3C}"/>
              </a:ext>
            </a:extLst>
          </p:cNvPr>
          <p:cNvSpPr/>
          <p:nvPr/>
        </p:nvSpPr>
        <p:spPr>
          <a:xfrm>
            <a:off x="4922606" y="3500846"/>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3</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4" name="矩形 33">
            <a:extLst>
              <a:ext uri="{FF2B5EF4-FFF2-40B4-BE49-F238E27FC236}">
                <a16:creationId xmlns:a16="http://schemas.microsoft.com/office/drawing/2014/main" id="{02A61694-305C-497A-8DCF-95579B00A9BD}"/>
              </a:ext>
            </a:extLst>
          </p:cNvPr>
          <p:cNvSpPr/>
          <p:nvPr/>
        </p:nvSpPr>
        <p:spPr>
          <a:xfrm>
            <a:off x="4921861" y="2922111"/>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2</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 name="矩形 2">
            <a:extLst>
              <a:ext uri="{FF2B5EF4-FFF2-40B4-BE49-F238E27FC236}">
                <a16:creationId xmlns:a16="http://schemas.microsoft.com/office/drawing/2014/main" id="{AC06D140-C75A-43F0-ADD5-963EA8094C73}"/>
              </a:ext>
            </a:extLst>
          </p:cNvPr>
          <p:cNvSpPr/>
          <p:nvPr/>
        </p:nvSpPr>
        <p:spPr>
          <a:xfrm>
            <a:off x="4913137" y="2343766"/>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1</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11" name="矩形 10"/>
          <p:cNvSpPr/>
          <p:nvPr/>
        </p:nvSpPr>
        <p:spPr>
          <a:xfrm>
            <a:off x="685548" y="3048"/>
            <a:ext cx="84852" cy="6858000"/>
          </a:xfrm>
          <a:prstGeom prst="rect">
            <a:avLst/>
          </a:prstGeom>
          <a:solidFill>
            <a:srgbClr val="DD65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47368" y="189840"/>
            <a:ext cx="1545357" cy="1510930"/>
            <a:chOff x="447368" y="189840"/>
            <a:chExt cx="1545357" cy="1510930"/>
          </a:xfrm>
        </p:grpSpPr>
        <p:sp>
          <p:nvSpPr>
            <p:cNvPr id="21" name="矩形 20"/>
            <p:cNvSpPr/>
            <p:nvPr/>
          </p:nvSpPr>
          <p:spPr>
            <a:xfrm>
              <a:off x="518767" y="18984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447368" y="253962"/>
              <a:ext cx="1457632" cy="1446808"/>
            </a:xfrm>
            <a:custGeom>
              <a:avLst/>
              <a:gdLst/>
              <a:ahLst/>
              <a:cxnLst/>
              <a:rect l="l" t="t" r="r" b="b"/>
              <a:pathLst>
                <a:path w="1457632" h="1446808">
                  <a:moveTo>
                    <a:pt x="1084727" y="891733"/>
                  </a:moveTo>
                  <a:lnTo>
                    <a:pt x="1083303" y="908100"/>
                  </a:lnTo>
                  <a:cubicBezTo>
                    <a:pt x="1078559" y="968347"/>
                    <a:pt x="1069309" y="1016735"/>
                    <a:pt x="1055552" y="1053263"/>
                  </a:cubicBezTo>
                  <a:cubicBezTo>
                    <a:pt x="1041794" y="1089791"/>
                    <a:pt x="1020447" y="1122761"/>
                    <a:pt x="991509" y="1152173"/>
                  </a:cubicBezTo>
                  <a:cubicBezTo>
                    <a:pt x="932210" y="1212421"/>
                    <a:pt x="855596" y="1242545"/>
                    <a:pt x="761667" y="1242545"/>
                  </a:cubicBezTo>
                  <a:cubicBezTo>
                    <a:pt x="675803" y="1242545"/>
                    <a:pt x="602509" y="1222620"/>
                    <a:pt x="541788" y="1182772"/>
                  </a:cubicBezTo>
                  <a:lnTo>
                    <a:pt x="541788" y="1188464"/>
                  </a:lnTo>
                  <a:cubicBezTo>
                    <a:pt x="610100" y="1237326"/>
                    <a:pt x="683867" y="1261757"/>
                    <a:pt x="763090" y="1261757"/>
                  </a:cubicBezTo>
                  <a:cubicBezTo>
                    <a:pt x="867456" y="1261757"/>
                    <a:pt x="948695" y="1231041"/>
                    <a:pt x="1006808" y="1169607"/>
                  </a:cubicBezTo>
                  <a:cubicBezTo>
                    <a:pt x="1064921" y="1108174"/>
                    <a:pt x="1097772" y="1018633"/>
                    <a:pt x="1105362" y="900984"/>
                  </a:cubicBezTo>
                  <a:close/>
                  <a:moveTo>
                    <a:pt x="747435" y="342390"/>
                  </a:moveTo>
                  <a:cubicBezTo>
                    <a:pt x="612709" y="342390"/>
                    <a:pt x="545345" y="465020"/>
                    <a:pt x="545345" y="710279"/>
                  </a:cubicBezTo>
                  <a:cubicBezTo>
                    <a:pt x="545345" y="824607"/>
                    <a:pt x="562068" y="919129"/>
                    <a:pt x="595512" y="993846"/>
                  </a:cubicBezTo>
                  <a:cubicBezTo>
                    <a:pt x="628957" y="1068562"/>
                    <a:pt x="673668" y="1111613"/>
                    <a:pt x="729646" y="1122998"/>
                  </a:cubicBezTo>
                  <a:lnTo>
                    <a:pt x="729646" y="1115883"/>
                  </a:lnTo>
                  <a:cubicBezTo>
                    <a:pt x="677937" y="1095009"/>
                    <a:pt x="637851" y="1049112"/>
                    <a:pt x="609388" y="978191"/>
                  </a:cubicBezTo>
                  <a:cubicBezTo>
                    <a:pt x="580925" y="907270"/>
                    <a:pt x="566693" y="818440"/>
                    <a:pt x="566693" y="711703"/>
                  </a:cubicBezTo>
                  <a:cubicBezTo>
                    <a:pt x="566693" y="477354"/>
                    <a:pt x="628126" y="360180"/>
                    <a:pt x="750993" y="360180"/>
                  </a:cubicBezTo>
                  <a:cubicBezTo>
                    <a:pt x="789419" y="360180"/>
                    <a:pt x="830216" y="377495"/>
                    <a:pt x="873386" y="412125"/>
                  </a:cubicBezTo>
                  <a:lnTo>
                    <a:pt x="873386" y="402875"/>
                  </a:lnTo>
                  <a:cubicBezTo>
                    <a:pt x="834960" y="362552"/>
                    <a:pt x="792977" y="342390"/>
                    <a:pt x="747435" y="342390"/>
                  </a:cubicBezTo>
                  <a:close/>
                  <a:moveTo>
                    <a:pt x="1115325" y="313215"/>
                  </a:moveTo>
                  <a:lnTo>
                    <a:pt x="1108209" y="326024"/>
                  </a:lnTo>
                  <a:lnTo>
                    <a:pt x="1051282" y="427069"/>
                  </a:lnTo>
                  <a:cubicBezTo>
                    <a:pt x="1033255" y="459802"/>
                    <a:pt x="1012382" y="501074"/>
                    <a:pt x="988663" y="550884"/>
                  </a:cubicBezTo>
                  <a:lnTo>
                    <a:pt x="980835" y="568674"/>
                  </a:lnTo>
                  <a:lnTo>
                    <a:pt x="1000048" y="577925"/>
                  </a:lnTo>
                  <a:cubicBezTo>
                    <a:pt x="1030883" y="505343"/>
                    <a:pt x="1072155" y="424934"/>
                    <a:pt x="1123864" y="336697"/>
                  </a:cubicBezTo>
                  <a:lnTo>
                    <a:pt x="1131691" y="323177"/>
                  </a:lnTo>
                  <a:close/>
                  <a:moveTo>
                    <a:pt x="731069" y="243480"/>
                  </a:moveTo>
                  <a:cubicBezTo>
                    <a:pt x="619113" y="243480"/>
                    <a:pt x="525421" y="289496"/>
                    <a:pt x="449993" y="381527"/>
                  </a:cubicBezTo>
                  <a:cubicBezTo>
                    <a:pt x="374565" y="473559"/>
                    <a:pt x="336851" y="587650"/>
                    <a:pt x="336851" y="723800"/>
                  </a:cubicBezTo>
                  <a:cubicBezTo>
                    <a:pt x="336851" y="871335"/>
                    <a:pt x="373142" y="988390"/>
                    <a:pt x="445724" y="1074966"/>
                  </a:cubicBezTo>
                  <a:cubicBezTo>
                    <a:pt x="518305" y="1161543"/>
                    <a:pt x="616267" y="1204831"/>
                    <a:pt x="739608" y="1204831"/>
                  </a:cubicBezTo>
                  <a:cubicBezTo>
                    <a:pt x="877655" y="1204831"/>
                    <a:pt x="968738" y="1152648"/>
                    <a:pt x="1012857" y="1048282"/>
                  </a:cubicBezTo>
                  <a:cubicBezTo>
                    <a:pt x="1033730" y="998946"/>
                    <a:pt x="1044166" y="951269"/>
                    <a:pt x="1044166" y="905254"/>
                  </a:cubicBezTo>
                  <a:cubicBezTo>
                    <a:pt x="1044166" y="874418"/>
                    <a:pt x="1034916" y="859001"/>
                    <a:pt x="1016414" y="859001"/>
                  </a:cubicBezTo>
                  <a:cubicBezTo>
                    <a:pt x="1002183" y="859001"/>
                    <a:pt x="994118" y="868963"/>
                    <a:pt x="992221" y="888887"/>
                  </a:cubicBezTo>
                  <a:cubicBezTo>
                    <a:pt x="984630" y="971431"/>
                    <a:pt x="961029" y="1034881"/>
                    <a:pt x="921418" y="1079236"/>
                  </a:cubicBezTo>
                  <a:cubicBezTo>
                    <a:pt x="881806" y="1123591"/>
                    <a:pt x="828793" y="1145769"/>
                    <a:pt x="762379" y="1145769"/>
                  </a:cubicBezTo>
                  <a:cubicBezTo>
                    <a:pt x="679361" y="1145769"/>
                    <a:pt x="614488" y="1107581"/>
                    <a:pt x="567760" y="1031204"/>
                  </a:cubicBezTo>
                  <a:cubicBezTo>
                    <a:pt x="521033" y="954827"/>
                    <a:pt x="497669" y="849276"/>
                    <a:pt x="497669" y="714549"/>
                  </a:cubicBezTo>
                  <a:cubicBezTo>
                    <a:pt x="497669" y="558000"/>
                    <a:pt x="523049" y="446993"/>
                    <a:pt x="573809" y="381527"/>
                  </a:cubicBezTo>
                  <a:cubicBezTo>
                    <a:pt x="614132" y="328870"/>
                    <a:pt x="664417" y="302541"/>
                    <a:pt x="724665" y="302541"/>
                  </a:cubicBezTo>
                  <a:cubicBezTo>
                    <a:pt x="781117" y="302541"/>
                    <a:pt x="829268" y="323652"/>
                    <a:pt x="869116" y="365872"/>
                  </a:cubicBezTo>
                  <a:cubicBezTo>
                    <a:pt x="908965" y="408093"/>
                    <a:pt x="934345" y="465257"/>
                    <a:pt x="945256" y="537364"/>
                  </a:cubicBezTo>
                  <a:lnTo>
                    <a:pt x="954507" y="542345"/>
                  </a:lnTo>
                  <a:lnTo>
                    <a:pt x="960911" y="525979"/>
                  </a:lnTo>
                  <a:cubicBezTo>
                    <a:pt x="992221" y="451500"/>
                    <a:pt x="1029223" y="377021"/>
                    <a:pt x="1071918" y="302541"/>
                  </a:cubicBezTo>
                  <a:lnTo>
                    <a:pt x="1079745" y="289021"/>
                  </a:lnTo>
                  <a:lnTo>
                    <a:pt x="1068360" y="282617"/>
                  </a:lnTo>
                  <a:cubicBezTo>
                    <a:pt x="1048436" y="296374"/>
                    <a:pt x="1025902" y="303253"/>
                    <a:pt x="1000760" y="303253"/>
                  </a:cubicBezTo>
                  <a:cubicBezTo>
                    <a:pt x="977514" y="303253"/>
                    <a:pt x="948102" y="296374"/>
                    <a:pt x="912523" y="282617"/>
                  </a:cubicBezTo>
                  <a:cubicBezTo>
                    <a:pt x="844685" y="256526"/>
                    <a:pt x="784201" y="243480"/>
                    <a:pt x="731069" y="243480"/>
                  </a:cubicBezTo>
                  <a:close/>
                  <a:moveTo>
                    <a:pt x="0" y="0"/>
                  </a:moveTo>
                  <a:lnTo>
                    <a:pt x="1457632" y="0"/>
                  </a:lnTo>
                  <a:lnTo>
                    <a:pt x="1457632" y="1446808"/>
                  </a:lnTo>
                  <a:lnTo>
                    <a:pt x="0" y="1446808"/>
                  </a:lnTo>
                  <a:close/>
                </a:path>
              </a:pathLst>
            </a:cu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513547" y="667223"/>
            <a:ext cx="3764172"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ONTENTs</a:t>
            </a:r>
            <a:endParaRPr lang="zh-CN" altLang="en-US" sz="5400" dirty="0">
              <a:solidFill>
                <a:schemeClr val="bg1"/>
              </a:solidFill>
              <a:latin typeface="Castellar" panose="020A0402060406010301" pitchFamily="18" charset="0"/>
            </a:endParaRPr>
          </a:p>
        </p:txBody>
      </p:sp>
      <p:sp>
        <p:nvSpPr>
          <p:cNvPr id="59" name="文本框 58"/>
          <p:cNvSpPr txBox="1"/>
          <p:nvPr/>
        </p:nvSpPr>
        <p:spPr>
          <a:xfrm>
            <a:off x="5455793" y="2360963"/>
            <a:ext cx="1047082"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Abstract</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cxnSp>
        <p:nvCxnSpPr>
          <p:cNvPr id="75" name="肘形连接符 74"/>
          <p:cNvCxnSpPr/>
          <p:nvPr/>
        </p:nvCxnSpPr>
        <p:spPr>
          <a:xfrm rot="5400000" flipH="1" flipV="1">
            <a:off x="4460906" y="1716849"/>
            <a:ext cx="584067" cy="493426"/>
          </a:xfrm>
          <a:prstGeom prst="bentConnector3">
            <a:avLst>
              <a:gd name="adj1" fmla="val 101440"/>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82" name="肘形连接符 81"/>
          <p:cNvCxnSpPr/>
          <p:nvPr/>
        </p:nvCxnSpPr>
        <p:spPr>
          <a:xfrm rot="5400000" flipH="1" flipV="1">
            <a:off x="7389099" y="5815917"/>
            <a:ext cx="584067" cy="493426"/>
          </a:xfrm>
          <a:prstGeom prst="bentConnector3">
            <a:avLst>
              <a:gd name="adj1" fmla="val 796"/>
            </a:avLst>
          </a:prstGeom>
          <a:ln>
            <a:solidFill>
              <a:srgbClr val="DD6572"/>
            </a:solidFill>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5455330" y="2994888"/>
            <a:ext cx="2191241"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Problem Statement</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sp>
        <p:nvSpPr>
          <p:cNvPr id="85" name="文本框 84"/>
          <p:cNvSpPr txBox="1"/>
          <p:nvPr/>
        </p:nvSpPr>
        <p:spPr>
          <a:xfrm>
            <a:off x="5455330" y="3542993"/>
            <a:ext cx="1832553"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Implementation</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grpSp>
        <p:nvGrpSpPr>
          <p:cNvPr id="2" name="组合 1"/>
          <p:cNvGrpSpPr/>
          <p:nvPr/>
        </p:nvGrpSpPr>
        <p:grpSpPr>
          <a:xfrm>
            <a:off x="4426805" y="1842706"/>
            <a:ext cx="3580769" cy="4339988"/>
            <a:chOff x="4426805" y="1842706"/>
            <a:chExt cx="3580769" cy="4339988"/>
          </a:xfrm>
        </p:grpSpPr>
        <p:sp>
          <p:nvSpPr>
            <p:cNvPr id="61" name="矩形 60"/>
            <p:cNvSpPr/>
            <p:nvPr/>
          </p:nvSpPr>
          <p:spPr>
            <a:xfrm>
              <a:off x="4644783" y="1842706"/>
              <a:ext cx="3138985" cy="4339988"/>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8091819">
              <a:off x="4729745" y="5706565"/>
              <a:ext cx="45719" cy="6516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rot="8091819" flipH="1">
              <a:off x="7658735" y="1641056"/>
              <a:ext cx="45719" cy="651958"/>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rot="2869499">
            <a:off x="1890944" y="4197286"/>
            <a:ext cx="241869" cy="241459"/>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rot="2869499">
            <a:off x="10289579" y="776412"/>
            <a:ext cx="518023" cy="503732"/>
          </a:xfrm>
          <a:prstGeom prst="rect">
            <a:avLst/>
          </a:prstGeom>
          <a:noFill/>
          <a:ln>
            <a:solidFill>
              <a:srgbClr val="DD6572"/>
            </a:solidFill>
          </a:ln>
          <a:effectLst>
            <a:glow rad="635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rot="20836693">
            <a:off x="10930192" y="5592045"/>
            <a:ext cx="191801" cy="212508"/>
          </a:xfrm>
          <a:prstGeom prst="rect">
            <a:avLst/>
          </a:prstGeom>
          <a:noFill/>
          <a:ln>
            <a:solidFill>
              <a:srgbClr val="DD6572"/>
            </a:solidFill>
          </a:ln>
          <a:effectLst>
            <a:glow rad="635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rot="1250810">
            <a:off x="9852768" y="3652620"/>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rot="14604635">
            <a:off x="2585186" y="2426294"/>
            <a:ext cx="174532" cy="178483"/>
          </a:xfrm>
          <a:prstGeom prst="rect">
            <a:avLst/>
          </a:prstGeom>
          <a:noFill/>
          <a:ln>
            <a:solidFill>
              <a:srgbClr val="DD6572"/>
            </a:solidFill>
          </a:ln>
          <a:effectLst>
            <a:glow rad="635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1250810">
            <a:off x="3402300" y="5796978"/>
            <a:ext cx="69408" cy="52170"/>
          </a:xfrm>
          <a:prstGeom prst="rect">
            <a:avLst/>
          </a:prstGeom>
          <a:noFill/>
          <a:ln>
            <a:solidFill>
              <a:srgbClr val="DD6572"/>
            </a:solidFill>
          </a:ln>
          <a:effectLst>
            <a:glow rad="635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527D2576-4402-40DF-AABA-BD48AB5037E1}"/>
              </a:ext>
            </a:extLst>
          </p:cNvPr>
          <p:cNvSpPr txBox="1"/>
          <p:nvPr/>
        </p:nvSpPr>
        <p:spPr>
          <a:xfrm>
            <a:off x="5465318" y="4151663"/>
            <a:ext cx="1714957"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Results Display</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sp>
        <p:nvSpPr>
          <p:cNvPr id="31" name="文本框 30">
            <a:extLst>
              <a:ext uri="{FF2B5EF4-FFF2-40B4-BE49-F238E27FC236}">
                <a16:creationId xmlns:a16="http://schemas.microsoft.com/office/drawing/2014/main" id="{78F2D42D-DD69-497A-996A-FF827E9F9289}"/>
              </a:ext>
            </a:extLst>
          </p:cNvPr>
          <p:cNvSpPr txBox="1"/>
          <p:nvPr/>
        </p:nvSpPr>
        <p:spPr>
          <a:xfrm>
            <a:off x="5464855" y="4785588"/>
            <a:ext cx="1435008"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Conclusions</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sp>
        <p:nvSpPr>
          <p:cNvPr id="32" name="文本框 31">
            <a:extLst>
              <a:ext uri="{FF2B5EF4-FFF2-40B4-BE49-F238E27FC236}">
                <a16:creationId xmlns:a16="http://schemas.microsoft.com/office/drawing/2014/main" id="{E51F4C84-5998-42F6-AF4E-DE059B29D297}"/>
              </a:ext>
            </a:extLst>
          </p:cNvPr>
          <p:cNvSpPr txBox="1"/>
          <p:nvPr/>
        </p:nvSpPr>
        <p:spPr>
          <a:xfrm>
            <a:off x="5464855" y="5333693"/>
            <a:ext cx="1840568" cy="646331"/>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Limitations and </a:t>
            </a:r>
          </a:p>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future work</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spTree>
    <p:custDataLst>
      <p:tags r:id="rId1"/>
    </p:custDataLst>
    <p:extLst>
      <p:ext uri="{BB962C8B-B14F-4D97-AF65-F5344CB8AC3E}">
        <p14:creationId xmlns:p14="http://schemas.microsoft.com/office/powerpoint/2010/main" val="2675896800"/>
      </p:ext>
    </p:extLst>
  </p:cSld>
  <p:clrMapOvr>
    <a:masterClrMapping/>
  </p:clrMapOvr>
  <mc:AlternateContent xmlns:mc="http://schemas.openxmlformats.org/markup-compatibility/2006" xmlns:p14="http://schemas.microsoft.com/office/powerpoint/2010/main">
    <mc:Choice Requires="p14">
      <p:transition p14:dur="10" advTm="8839"/>
    </mc:Choice>
    <mc:Fallback xmlns="">
      <p:transition advTm="8839"/>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6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60000">
                                          <p:cBhvr additive="base">
                                            <p:cTn id="7"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childTnLst>
                              </p:cTn>
                            </p:par>
                            <p:par>
                              <p:cTn id="16" fill="hold">
                                <p:stCondLst>
                                  <p:cond delay="800"/>
                                </p:stCondLst>
                                <p:childTnLst>
                                  <p:par>
                                    <p:cTn id="17" presetID="22" presetClass="entr" presetSubtype="2"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right)">
                                          <p:cBhvr>
                                            <p:cTn id="19" dur="500"/>
                                            <p:tgtEl>
                                              <p:spTgt spid="75"/>
                                            </p:tgtEl>
                                          </p:cBhvr>
                                        </p:animEffect>
                                      </p:childTnLst>
                                    </p:cTn>
                                  </p:par>
                                  <p:par>
                                    <p:cTn id="20" presetID="22" presetClass="entr" presetSubtype="8"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par>
                                    <p:cTn id="23" presetID="2" presetClass="entr" presetSubtype="9" fill="hold" grpId="0" nodeType="withEffect" p14:presetBounceEnd="27000">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14:bounceEnd="27000">
                                          <p:cBhvr additive="base">
                                            <p:cTn id="25" dur="1000" fill="hold"/>
                                            <p:tgtEl>
                                              <p:spTgt spid="68"/>
                                            </p:tgtEl>
                                            <p:attrNameLst>
                                              <p:attrName>ppt_x</p:attrName>
                                            </p:attrNameLst>
                                          </p:cBhvr>
                                          <p:tavLst>
                                            <p:tav tm="0">
                                              <p:val>
                                                <p:strVal val="0-#ppt_w/2"/>
                                              </p:val>
                                            </p:tav>
                                            <p:tav tm="100000">
                                              <p:val>
                                                <p:strVal val="#ppt_x"/>
                                              </p:val>
                                            </p:tav>
                                          </p:tavLst>
                                        </p:anim>
                                        <p:anim calcmode="lin" valueType="num" p14:bounceEnd="27000">
                                          <p:cBhvr additive="base">
                                            <p:cTn id="26" dur="1000" fill="hold"/>
                                            <p:tgtEl>
                                              <p:spTgt spid="68"/>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0"/>
                                      </p:stCondLst>
                                      <p:childTnLst>
                                        <p:animRot by="21600000">
                                          <p:cBhvr>
                                            <p:cTn id="28" dur="1000" fill="hold"/>
                                            <p:tgtEl>
                                              <p:spTgt spid="68"/>
                                            </p:tgtEl>
                                            <p:attrNameLst>
                                              <p:attrName>r</p:attrName>
                                            </p:attrNameLst>
                                          </p:cBhvr>
                                        </p:animRot>
                                      </p:childTnLst>
                                    </p:cTn>
                                  </p:par>
                                  <p:par>
                                    <p:cTn id="29" presetID="2" presetClass="entr" presetSubtype="8" fill="hold" grpId="0" nodeType="withEffect" p14:presetBounceEnd="27000">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14:bounceEnd="27000">
                                          <p:cBhvr additive="base">
                                            <p:cTn id="31" dur="1000" fill="hold"/>
                                            <p:tgtEl>
                                              <p:spTgt spid="64"/>
                                            </p:tgtEl>
                                            <p:attrNameLst>
                                              <p:attrName>ppt_x</p:attrName>
                                            </p:attrNameLst>
                                          </p:cBhvr>
                                          <p:tavLst>
                                            <p:tav tm="0">
                                              <p:val>
                                                <p:strVal val="0-#ppt_w/2"/>
                                              </p:val>
                                            </p:tav>
                                            <p:tav tm="100000">
                                              <p:val>
                                                <p:strVal val="#ppt_x"/>
                                              </p:val>
                                            </p:tav>
                                          </p:tavLst>
                                        </p:anim>
                                        <p:anim calcmode="lin" valueType="num" p14:bounceEnd="27000">
                                          <p:cBhvr additive="base">
                                            <p:cTn id="32" dur="1000" fill="hold"/>
                                            <p:tgtEl>
                                              <p:spTgt spid="64"/>
                                            </p:tgtEl>
                                            <p:attrNameLst>
                                              <p:attrName>ppt_y</p:attrName>
                                            </p:attrNameLst>
                                          </p:cBhvr>
                                          <p:tavLst>
                                            <p:tav tm="0">
                                              <p:val>
                                                <p:strVal val="#ppt_y"/>
                                              </p:val>
                                            </p:tav>
                                            <p:tav tm="100000">
                                              <p:val>
                                                <p:strVal val="#ppt_y"/>
                                              </p:val>
                                            </p:tav>
                                          </p:tavLst>
                                        </p:anim>
                                      </p:childTnLst>
                                    </p:cTn>
                                  </p:par>
                                  <p:par>
                                    <p:cTn id="33" presetID="8" presetClass="emph" presetSubtype="0" fill="hold" grpId="1" nodeType="withEffect">
                                      <p:stCondLst>
                                        <p:cond delay="0"/>
                                      </p:stCondLst>
                                      <p:childTnLst>
                                        <p:animRot by="21600000">
                                          <p:cBhvr>
                                            <p:cTn id="34" dur="1000" fill="hold"/>
                                            <p:tgtEl>
                                              <p:spTgt spid="64"/>
                                            </p:tgtEl>
                                            <p:attrNameLst>
                                              <p:attrName>r</p:attrName>
                                            </p:attrNameLst>
                                          </p:cBhvr>
                                        </p:animRot>
                                      </p:childTnLst>
                                    </p:cTn>
                                  </p:par>
                                  <p:par>
                                    <p:cTn id="35" presetID="2" presetClass="entr" presetSubtype="12" fill="hold" grpId="0" nodeType="withEffect" p14:presetBounceEnd="27000">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14:bounceEnd="27000">
                                          <p:cBhvr additive="base">
                                            <p:cTn id="37" dur="1000" fill="hold"/>
                                            <p:tgtEl>
                                              <p:spTgt spid="69"/>
                                            </p:tgtEl>
                                            <p:attrNameLst>
                                              <p:attrName>ppt_x</p:attrName>
                                            </p:attrNameLst>
                                          </p:cBhvr>
                                          <p:tavLst>
                                            <p:tav tm="0">
                                              <p:val>
                                                <p:strVal val="0-#ppt_w/2"/>
                                              </p:val>
                                            </p:tav>
                                            <p:tav tm="100000">
                                              <p:val>
                                                <p:strVal val="#ppt_x"/>
                                              </p:val>
                                            </p:tav>
                                          </p:tavLst>
                                        </p:anim>
                                        <p:anim calcmode="lin" valueType="num" p14:bounceEnd="27000">
                                          <p:cBhvr additive="base">
                                            <p:cTn id="38" dur="1000" fill="hold"/>
                                            <p:tgtEl>
                                              <p:spTgt spid="69"/>
                                            </p:tgtEl>
                                            <p:attrNameLst>
                                              <p:attrName>ppt_y</p:attrName>
                                            </p:attrNameLst>
                                          </p:cBhvr>
                                          <p:tavLst>
                                            <p:tav tm="0">
                                              <p:val>
                                                <p:strVal val="1+#ppt_h/2"/>
                                              </p:val>
                                            </p:tav>
                                            <p:tav tm="100000">
                                              <p:val>
                                                <p:strVal val="#ppt_y"/>
                                              </p:val>
                                            </p:tav>
                                          </p:tavLst>
                                        </p:anim>
                                      </p:childTnLst>
                                    </p:cTn>
                                  </p:par>
                                  <p:par>
                                    <p:cTn id="39" presetID="8" presetClass="emph" presetSubtype="0" fill="hold" grpId="1" nodeType="withEffect">
                                      <p:stCondLst>
                                        <p:cond delay="0"/>
                                      </p:stCondLst>
                                      <p:childTnLst>
                                        <p:animRot by="21600000">
                                          <p:cBhvr>
                                            <p:cTn id="40" dur="1000" fill="hold"/>
                                            <p:tgtEl>
                                              <p:spTgt spid="69"/>
                                            </p:tgtEl>
                                            <p:attrNameLst>
                                              <p:attrName>r</p:attrName>
                                            </p:attrNameLst>
                                          </p:cBhvr>
                                        </p:animRot>
                                      </p:childTnLst>
                                    </p:cTn>
                                  </p:par>
                                  <p:par>
                                    <p:cTn id="41" presetID="2" presetClass="entr" presetSubtype="3" fill="hold" grpId="0" nodeType="withEffect" p14:presetBounceEnd="27000">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14:bounceEnd="27000">
                                          <p:cBhvr additive="base">
                                            <p:cTn id="43" dur="1000" fill="hold"/>
                                            <p:tgtEl>
                                              <p:spTgt spid="65"/>
                                            </p:tgtEl>
                                            <p:attrNameLst>
                                              <p:attrName>ppt_x</p:attrName>
                                            </p:attrNameLst>
                                          </p:cBhvr>
                                          <p:tavLst>
                                            <p:tav tm="0">
                                              <p:val>
                                                <p:strVal val="1+#ppt_w/2"/>
                                              </p:val>
                                            </p:tav>
                                            <p:tav tm="100000">
                                              <p:val>
                                                <p:strVal val="#ppt_x"/>
                                              </p:val>
                                            </p:tav>
                                          </p:tavLst>
                                        </p:anim>
                                        <p:anim calcmode="lin" valueType="num" p14:bounceEnd="27000">
                                          <p:cBhvr additive="base">
                                            <p:cTn id="44" dur="1000" fill="hold"/>
                                            <p:tgtEl>
                                              <p:spTgt spid="65"/>
                                            </p:tgtEl>
                                            <p:attrNameLst>
                                              <p:attrName>ppt_y</p:attrName>
                                            </p:attrNameLst>
                                          </p:cBhvr>
                                          <p:tavLst>
                                            <p:tav tm="0">
                                              <p:val>
                                                <p:strVal val="0-#ppt_h/2"/>
                                              </p:val>
                                            </p:tav>
                                            <p:tav tm="100000">
                                              <p:val>
                                                <p:strVal val="#ppt_y"/>
                                              </p:val>
                                            </p:tav>
                                          </p:tavLst>
                                        </p:anim>
                                      </p:childTnLst>
                                    </p:cTn>
                                  </p:par>
                                  <p:par>
                                    <p:cTn id="45" presetID="8" presetClass="emph" presetSubtype="0" fill="hold" grpId="1" nodeType="withEffect">
                                      <p:stCondLst>
                                        <p:cond delay="0"/>
                                      </p:stCondLst>
                                      <p:childTnLst>
                                        <p:animRot by="21600000">
                                          <p:cBhvr>
                                            <p:cTn id="46" dur="1000" fill="hold"/>
                                            <p:tgtEl>
                                              <p:spTgt spid="65"/>
                                            </p:tgtEl>
                                            <p:attrNameLst>
                                              <p:attrName>r</p:attrName>
                                            </p:attrNameLst>
                                          </p:cBhvr>
                                        </p:animRot>
                                      </p:childTnLst>
                                    </p:cTn>
                                  </p:par>
                                  <p:par>
                                    <p:cTn id="47" presetID="2" presetClass="entr" presetSubtype="2" fill="hold" grpId="0" nodeType="withEffect" p14:presetBounceEnd="27000">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14:bounceEnd="27000">
                                          <p:cBhvr additive="base">
                                            <p:cTn id="49" dur="1000" fill="hold"/>
                                            <p:tgtEl>
                                              <p:spTgt spid="67"/>
                                            </p:tgtEl>
                                            <p:attrNameLst>
                                              <p:attrName>ppt_x</p:attrName>
                                            </p:attrNameLst>
                                          </p:cBhvr>
                                          <p:tavLst>
                                            <p:tav tm="0">
                                              <p:val>
                                                <p:strVal val="1+#ppt_w/2"/>
                                              </p:val>
                                            </p:tav>
                                            <p:tav tm="100000">
                                              <p:val>
                                                <p:strVal val="#ppt_x"/>
                                              </p:val>
                                            </p:tav>
                                          </p:tavLst>
                                        </p:anim>
                                        <p:anim calcmode="lin" valueType="num" p14:bounceEnd="27000">
                                          <p:cBhvr additive="base">
                                            <p:cTn id="50" dur="1000" fill="hold"/>
                                            <p:tgtEl>
                                              <p:spTgt spid="67"/>
                                            </p:tgtEl>
                                            <p:attrNameLst>
                                              <p:attrName>ppt_y</p:attrName>
                                            </p:attrNameLst>
                                          </p:cBhvr>
                                          <p:tavLst>
                                            <p:tav tm="0">
                                              <p:val>
                                                <p:strVal val="#ppt_y"/>
                                              </p:val>
                                            </p:tav>
                                            <p:tav tm="100000">
                                              <p:val>
                                                <p:strVal val="#ppt_y"/>
                                              </p:val>
                                            </p:tav>
                                          </p:tavLst>
                                        </p:anim>
                                      </p:childTnLst>
                                    </p:cTn>
                                  </p:par>
                                  <p:par>
                                    <p:cTn id="51" presetID="8" presetClass="emph" presetSubtype="0" fill="hold" grpId="1" nodeType="withEffect">
                                      <p:stCondLst>
                                        <p:cond delay="0"/>
                                      </p:stCondLst>
                                      <p:childTnLst>
                                        <p:animRot by="21600000">
                                          <p:cBhvr>
                                            <p:cTn id="52" dur="1000" fill="hold"/>
                                            <p:tgtEl>
                                              <p:spTgt spid="67"/>
                                            </p:tgtEl>
                                            <p:attrNameLst>
                                              <p:attrName>r</p:attrName>
                                            </p:attrNameLst>
                                          </p:cBhvr>
                                        </p:animRot>
                                      </p:childTnLst>
                                    </p:cTn>
                                  </p:par>
                                  <p:par>
                                    <p:cTn id="53" presetID="2" presetClass="entr" presetSubtype="6" fill="hold" grpId="0" nodeType="withEffect" p14:presetBounceEnd="27000">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14:bounceEnd="27000">
                                          <p:cBhvr additive="base">
                                            <p:cTn id="55" dur="1000" fill="hold"/>
                                            <p:tgtEl>
                                              <p:spTgt spid="66"/>
                                            </p:tgtEl>
                                            <p:attrNameLst>
                                              <p:attrName>ppt_x</p:attrName>
                                            </p:attrNameLst>
                                          </p:cBhvr>
                                          <p:tavLst>
                                            <p:tav tm="0">
                                              <p:val>
                                                <p:strVal val="1+#ppt_w/2"/>
                                              </p:val>
                                            </p:tav>
                                            <p:tav tm="100000">
                                              <p:val>
                                                <p:strVal val="#ppt_x"/>
                                              </p:val>
                                            </p:tav>
                                          </p:tavLst>
                                        </p:anim>
                                        <p:anim calcmode="lin" valueType="num" p14:bounceEnd="27000">
                                          <p:cBhvr additive="base">
                                            <p:cTn id="56" dur="1000" fill="hold"/>
                                            <p:tgtEl>
                                              <p:spTgt spid="66"/>
                                            </p:tgtEl>
                                            <p:attrNameLst>
                                              <p:attrName>ppt_y</p:attrName>
                                            </p:attrNameLst>
                                          </p:cBhvr>
                                          <p:tavLst>
                                            <p:tav tm="0">
                                              <p:val>
                                                <p:strVal val="1+#ppt_h/2"/>
                                              </p:val>
                                            </p:tav>
                                            <p:tav tm="100000">
                                              <p:val>
                                                <p:strVal val="#ppt_y"/>
                                              </p:val>
                                            </p:tav>
                                          </p:tavLst>
                                        </p:anim>
                                      </p:childTnLst>
                                    </p:cTn>
                                  </p:par>
                                  <p:par>
                                    <p:cTn id="57" presetID="8" presetClass="emph" presetSubtype="0" fill="hold" grpId="1" nodeType="withEffect">
                                      <p:stCondLst>
                                        <p:cond delay="0"/>
                                      </p:stCondLst>
                                      <p:childTnLst>
                                        <p:animRot by="21600000">
                                          <p:cBhvr>
                                            <p:cTn id="58" dur="1000" fill="hold"/>
                                            <p:tgtEl>
                                              <p:spTgt spid="66"/>
                                            </p:tgtEl>
                                            <p:attrNameLst>
                                              <p:attrName>r</p:attrName>
                                            </p:attrNameLst>
                                          </p:cBhvr>
                                        </p:animRot>
                                      </p:childTnLst>
                                    </p:cTn>
                                  </p:par>
                                </p:childTnLst>
                              </p:cTn>
                            </p:par>
                            <p:par>
                              <p:cTn id="59" fill="hold">
                                <p:stCondLst>
                                  <p:cond delay="1800"/>
                                </p:stCondLst>
                                <p:childTnLst>
                                  <p:par>
                                    <p:cTn id="60" presetID="52" presetClass="entr" presetSubtype="0" fill="hold" nodeType="afterEffect">
                                      <p:stCondLst>
                                        <p:cond delay="0"/>
                                      </p:stCondLst>
                                      <p:childTnLst>
                                        <p:set>
                                          <p:cBhvr>
                                            <p:cTn id="61" dur="1" fill="hold">
                                              <p:stCondLst>
                                                <p:cond delay="0"/>
                                              </p:stCondLst>
                                            </p:cTn>
                                            <p:tgtEl>
                                              <p:spTgt spid="2"/>
                                            </p:tgtEl>
                                            <p:attrNameLst>
                                              <p:attrName>style.visibility</p:attrName>
                                            </p:attrNameLst>
                                          </p:cBhvr>
                                          <p:to>
                                            <p:strVal val="visible"/>
                                          </p:to>
                                        </p:set>
                                        <p:animScale>
                                          <p:cBhvr>
                                            <p:cTn id="62"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2"/>
                                            </p:tgtEl>
                                            <p:attrNameLst>
                                              <p:attrName>ppt_x</p:attrName>
                                              <p:attrName>ppt_y</p:attrName>
                                            </p:attrNameLst>
                                          </p:cBhvr>
                                        </p:animMotion>
                                        <p:animEffect transition="in" filter="fade">
                                          <p:cBhvr>
                                            <p:cTn id="64" dur="1000"/>
                                            <p:tgtEl>
                                              <p:spTgt spid="2"/>
                                            </p:tgtEl>
                                          </p:cBhvr>
                                        </p:animEffect>
                                      </p:childTnLst>
                                    </p:cTn>
                                  </p:par>
                                </p:childTnLst>
                              </p:cTn>
                            </p:par>
                            <p:par>
                              <p:cTn id="65" fill="hold">
                                <p:stCondLst>
                                  <p:cond delay="2800"/>
                                </p:stCondLst>
                                <p:childTnLst>
                                  <p:par>
                                    <p:cTn id="66" presetID="12" presetClass="entr" presetSubtype="8"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p:tgtEl>
                                              <p:spTgt spid="3"/>
                                            </p:tgtEl>
                                            <p:attrNameLst>
                                              <p:attrName>ppt_x</p:attrName>
                                            </p:attrNameLst>
                                          </p:cBhvr>
                                          <p:tavLst>
                                            <p:tav tm="0">
                                              <p:val>
                                                <p:strVal val="#ppt_x-#ppt_w*1.125000"/>
                                              </p:val>
                                            </p:tav>
                                            <p:tav tm="100000">
                                              <p:val>
                                                <p:strVal val="#ppt_x"/>
                                              </p:val>
                                            </p:tav>
                                          </p:tavLst>
                                        </p:anim>
                                        <p:animEffect transition="in" filter="wipe(right)">
                                          <p:cBhvr>
                                            <p:cTn id="69" dur="500"/>
                                            <p:tgtEl>
                                              <p:spTgt spid="3"/>
                                            </p:tgtEl>
                                          </p:cBhvr>
                                        </p:animEffect>
                                      </p:childTnLst>
                                    </p:cTn>
                                  </p:par>
                                </p:childTnLst>
                              </p:cTn>
                            </p:par>
                            <p:par>
                              <p:cTn id="70" fill="hold">
                                <p:stCondLst>
                                  <p:cond delay="3300"/>
                                </p:stCondLst>
                                <p:childTnLst>
                                  <p:par>
                                    <p:cTn id="71" presetID="22" presetClass="entr" presetSubtype="8" fill="hold" grpId="0"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childTnLst>
                              </p:cTn>
                            </p:par>
                            <p:par>
                              <p:cTn id="74" fill="hold">
                                <p:stCondLst>
                                  <p:cond delay="3800"/>
                                </p:stCondLst>
                                <p:childTnLst>
                                  <p:par>
                                    <p:cTn id="75" presetID="12" presetClass="entr" presetSubtype="8"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p:tgtEl>
                                              <p:spTgt spid="34"/>
                                            </p:tgtEl>
                                            <p:attrNameLst>
                                              <p:attrName>ppt_x</p:attrName>
                                            </p:attrNameLst>
                                          </p:cBhvr>
                                          <p:tavLst>
                                            <p:tav tm="0">
                                              <p:val>
                                                <p:strVal val="#ppt_x-#ppt_w*1.125000"/>
                                              </p:val>
                                            </p:tav>
                                            <p:tav tm="100000">
                                              <p:val>
                                                <p:strVal val="#ppt_x"/>
                                              </p:val>
                                            </p:tav>
                                          </p:tavLst>
                                        </p:anim>
                                        <p:animEffect transition="in" filter="wipe(right)">
                                          <p:cBhvr>
                                            <p:cTn id="78" dur="500"/>
                                            <p:tgtEl>
                                              <p:spTgt spid="34"/>
                                            </p:tgtEl>
                                          </p:cBhvr>
                                        </p:animEffect>
                                      </p:childTnLst>
                                    </p:cTn>
                                  </p:par>
                                </p:childTnLst>
                              </p:cTn>
                            </p:par>
                            <p:par>
                              <p:cTn id="79" fill="hold">
                                <p:stCondLst>
                                  <p:cond delay="4300"/>
                                </p:stCondLst>
                                <p:childTnLst>
                                  <p:par>
                                    <p:cTn id="80" presetID="22" presetClass="entr" presetSubtype="8" fill="hold" grpId="0" nodeType="after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wipe(left)">
                                          <p:cBhvr>
                                            <p:cTn id="82" dur="500"/>
                                            <p:tgtEl>
                                              <p:spTgt spid="84"/>
                                            </p:tgtEl>
                                          </p:cBhvr>
                                        </p:animEffect>
                                      </p:childTnLst>
                                    </p:cTn>
                                  </p:par>
                                </p:childTnLst>
                              </p:cTn>
                            </p:par>
                            <p:par>
                              <p:cTn id="83" fill="hold">
                                <p:stCondLst>
                                  <p:cond delay="4800"/>
                                </p:stCondLst>
                                <p:childTnLst>
                                  <p:par>
                                    <p:cTn id="84" presetID="12" presetClass="entr" presetSubtype="8"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ppt_x</p:attrName>
                                            </p:attrNameLst>
                                          </p:cBhvr>
                                          <p:tavLst>
                                            <p:tav tm="0">
                                              <p:val>
                                                <p:strVal val="#ppt_x-#ppt_w*1.125000"/>
                                              </p:val>
                                            </p:tav>
                                            <p:tav tm="100000">
                                              <p:val>
                                                <p:strVal val="#ppt_x"/>
                                              </p:val>
                                            </p:tav>
                                          </p:tavLst>
                                        </p:anim>
                                        <p:animEffect transition="in" filter="wipe(right)">
                                          <p:cBhvr>
                                            <p:cTn id="87" dur="500"/>
                                            <p:tgtEl>
                                              <p:spTgt spid="35"/>
                                            </p:tgtEl>
                                          </p:cBhvr>
                                        </p:animEffect>
                                      </p:childTnLst>
                                    </p:cTn>
                                  </p:par>
                                </p:childTnLst>
                              </p:cTn>
                            </p:par>
                            <p:par>
                              <p:cTn id="88" fill="hold">
                                <p:stCondLst>
                                  <p:cond delay="5300"/>
                                </p:stCondLst>
                                <p:childTnLst>
                                  <p:par>
                                    <p:cTn id="89" presetID="22" presetClass="entr" presetSubtype="8" fill="hold" grpId="0" nodeType="after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wipe(left)">
                                          <p:cBhvr>
                                            <p:cTn id="91" dur="500"/>
                                            <p:tgtEl>
                                              <p:spTgt spid="85"/>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additive="base">
                                            <p:cTn id="94" dur="500"/>
                                            <p:tgtEl>
                                              <p:spTgt spid="36"/>
                                            </p:tgtEl>
                                            <p:attrNameLst>
                                              <p:attrName>ppt_x</p:attrName>
                                            </p:attrNameLst>
                                          </p:cBhvr>
                                          <p:tavLst>
                                            <p:tav tm="0">
                                              <p:val>
                                                <p:strVal val="#ppt_x-#ppt_w*1.125000"/>
                                              </p:val>
                                            </p:tav>
                                            <p:tav tm="100000">
                                              <p:val>
                                                <p:strVal val="#ppt_x"/>
                                              </p:val>
                                            </p:tav>
                                          </p:tavLst>
                                        </p:anim>
                                        <p:animEffect transition="in" filter="wipe(right)">
                                          <p:cBhvr>
                                            <p:cTn id="95" dur="500"/>
                                            <p:tgtEl>
                                              <p:spTgt spid="36"/>
                                            </p:tgtEl>
                                          </p:cBhvr>
                                        </p:animEffect>
                                      </p:childTnLst>
                                    </p:cTn>
                                  </p:par>
                                </p:childTnLst>
                              </p:cTn>
                            </p:par>
                            <p:par>
                              <p:cTn id="96" fill="hold">
                                <p:stCondLst>
                                  <p:cond delay="5800"/>
                                </p:stCondLst>
                                <p:childTnLst>
                                  <p:par>
                                    <p:cTn id="97" presetID="22" presetClass="entr" presetSubtype="8"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par>
                                    <p:cTn id="100" presetID="12" presetClass="entr" presetSubtype="8"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additive="base">
                                            <p:cTn id="102" dur="500"/>
                                            <p:tgtEl>
                                              <p:spTgt spid="37"/>
                                            </p:tgtEl>
                                            <p:attrNameLst>
                                              <p:attrName>ppt_x</p:attrName>
                                            </p:attrNameLst>
                                          </p:cBhvr>
                                          <p:tavLst>
                                            <p:tav tm="0">
                                              <p:val>
                                                <p:strVal val="#ppt_x-#ppt_w*1.125000"/>
                                              </p:val>
                                            </p:tav>
                                            <p:tav tm="100000">
                                              <p:val>
                                                <p:strVal val="#ppt_x"/>
                                              </p:val>
                                            </p:tav>
                                          </p:tavLst>
                                        </p:anim>
                                        <p:animEffect transition="in" filter="wipe(right)">
                                          <p:cBhvr>
                                            <p:cTn id="103" dur="500"/>
                                            <p:tgtEl>
                                              <p:spTgt spid="37"/>
                                            </p:tgtEl>
                                          </p:cBhvr>
                                        </p:animEffect>
                                      </p:childTnLst>
                                    </p:cTn>
                                  </p:par>
                                </p:childTnLst>
                              </p:cTn>
                            </p:par>
                            <p:par>
                              <p:cTn id="104" fill="hold">
                                <p:stCondLst>
                                  <p:cond delay="6300"/>
                                </p:stCondLst>
                                <p:childTnLst>
                                  <p:par>
                                    <p:cTn id="105" presetID="22" presetClass="entr" presetSubtype="8" fill="hold" grpId="0"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left)">
                                          <p:cBhvr>
                                            <p:cTn id="107" dur="500"/>
                                            <p:tgtEl>
                                              <p:spTgt spid="31"/>
                                            </p:tgtEl>
                                          </p:cBhvr>
                                        </p:animEffect>
                                      </p:childTnLst>
                                    </p:cTn>
                                  </p:par>
                                  <p:par>
                                    <p:cTn id="108" presetID="12" presetClass="entr" presetSubtype="8" fill="hold" grpId="0" nodeType="withEffect">
                                      <p:stCondLst>
                                        <p:cond delay="0"/>
                                      </p:stCondLst>
                                      <p:childTnLst>
                                        <p:set>
                                          <p:cBhvr>
                                            <p:cTn id="109" dur="1" fill="hold">
                                              <p:stCondLst>
                                                <p:cond delay="0"/>
                                              </p:stCondLst>
                                            </p:cTn>
                                            <p:tgtEl>
                                              <p:spTgt spid="38"/>
                                            </p:tgtEl>
                                            <p:attrNameLst>
                                              <p:attrName>style.visibility</p:attrName>
                                            </p:attrNameLst>
                                          </p:cBhvr>
                                          <p:to>
                                            <p:strVal val="visible"/>
                                          </p:to>
                                        </p:set>
                                        <p:anim calcmode="lin" valueType="num">
                                          <p:cBhvr additive="base">
                                            <p:cTn id="110" dur="500"/>
                                            <p:tgtEl>
                                              <p:spTgt spid="38"/>
                                            </p:tgtEl>
                                            <p:attrNameLst>
                                              <p:attrName>ppt_x</p:attrName>
                                            </p:attrNameLst>
                                          </p:cBhvr>
                                          <p:tavLst>
                                            <p:tav tm="0">
                                              <p:val>
                                                <p:strVal val="#ppt_x-#ppt_w*1.125000"/>
                                              </p:val>
                                            </p:tav>
                                            <p:tav tm="100000">
                                              <p:val>
                                                <p:strVal val="#ppt_x"/>
                                              </p:val>
                                            </p:tav>
                                          </p:tavLst>
                                        </p:anim>
                                        <p:animEffect transition="in" filter="wipe(right)">
                                          <p:cBhvr>
                                            <p:cTn id="111" dur="500"/>
                                            <p:tgtEl>
                                              <p:spTgt spid="38"/>
                                            </p:tgtEl>
                                          </p:cBhvr>
                                        </p:animEffect>
                                      </p:childTnLst>
                                    </p:cTn>
                                  </p:par>
                                </p:childTnLst>
                              </p:cTn>
                            </p:par>
                            <p:par>
                              <p:cTn id="112" fill="hold">
                                <p:stCondLst>
                                  <p:cond delay="6800"/>
                                </p:stCondLst>
                                <p:childTnLst>
                                  <p:par>
                                    <p:cTn id="113" presetID="22" presetClass="entr" presetSubtype="8" fill="hold" grpId="0"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left)">
                                          <p:cBhvr>
                                            <p:cTn id="115" dur="5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xit" presetSubtype="4" fill="hold" nodeType="clickEffect">
                                      <p:stCondLst>
                                        <p:cond delay="0"/>
                                      </p:stCondLst>
                                      <p:childTnLst>
                                        <p:anim calcmode="lin" valueType="num">
                                          <p:cBhvr additive="base">
                                            <p:cTn id="119" dur="500"/>
                                            <p:tgtEl>
                                              <p:spTgt spid="22"/>
                                            </p:tgtEl>
                                            <p:attrNameLst>
                                              <p:attrName>ppt_x</p:attrName>
                                            </p:attrNameLst>
                                          </p:cBhvr>
                                          <p:tavLst>
                                            <p:tav tm="0">
                                              <p:val>
                                                <p:strVal val="ppt_x"/>
                                              </p:val>
                                            </p:tav>
                                            <p:tav tm="100000">
                                              <p:val>
                                                <p:strVal val="ppt_x"/>
                                              </p:val>
                                            </p:tav>
                                          </p:tavLst>
                                        </p:anim>
                                        <p:anim calcmode="lin" valueType="num">
                                          <p:cBhvr additive="base">
                                            <p:cTn id="120" dur="500"/>
                                            <p:tgtEl>
                                              <p:spTgt spid="22"/>
                                            </p:tgtEl>
                                            <p:attrNameLst>
                                              <p:attrName>ppt_y</p:attrName>
                                            </p:attrNameLst>
                                          </p:cBhvr>
                                          <p:tavLst>
                                            <p:tav tm="0">
                                              <p:val>
                                                <p:strVal val="ppt_y"/>
                                              </p:val>
                                            </p:tav>
                                            <p:tav tm="100000">
                                              <p:val>
                                                <p:strVal val="1+ppt_h/2"/>
                                              </p:val>
                                            </p:tav>
                                          </p:tavLst>
                                        </p:anim>
                                        <p:set>
                                          <p:cBhvr>
                                            <p:cTn id="121"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4" grpId="0" animBg="1"/>
          <p:bldP spid="3" grpId="0" animBg="1"/>
          <p:bldP spid="14" grpId="0"/>
          <p:bldP spid="59" grpId="0"/>
          <p:bldP spid="84" grpId="0"/>
          <p:bldP spid="85" grpId="0"/>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30" grpId="0"/>
          <p:bldP spid="31"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childTnLst>
                              </p:cTn>
                            </p:par>
                            <p:par>
                              <p:cTn id="16" fill="hold">
                                <p:stCondLst>
                                  <p:cond delay="800"/>
                                </p:stCondLst>
                                <p:childTnLst>
                                  <p:par>
                                    <p:cTn id="17" presetID="22" presetClass="entr" presetSubtype="2"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right)">
                                          <p:cBhvr>
                                            <p:cTn id="19" dur="500"/>
                                            <p:tgtEl>
                                              <p:spTgt spid="75"/>
                                            </p:tgtEl>
                                          </p:cBhvr>
                                        </p:animEffect>
                                      </p:childTnLst>
                                    </p:cTn>
                                  </p:par>
                                  <p:par>
                                    <p:cTn id="20" presetID="22" presetClass="entr" presetSubtype="8"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par>
                                    <p:cTn id="23" presetID="2" presetClass="entr" presetSubtype="9"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1000" fill="hold"/>
                                            <p:tgtEl>
                                              <p:spTgt spid="68"/>
                                            </p:tgtEl>
                                            <p:attrNameLst>
                                              <p:attrName>ppt_x</p:attrName>
                                            </p:attrNameLst>
                                          </p:cBhvr>
                                          <p:tavLst>
                                            <p:tav tm="0">
                                              <p:val>
                                                <p:strVal val="0-#ppt_w/2"/>
                                              </p:val>
                                            </p:tav>
                                            <p:tav tm="100000">
                                              <p:val>
                                                <p:strVal val="#ppt_x"/>
                                              </p:val>
                                            </p:tav>
                                          </p:tavLst>
                                        </p:anim>
                                        <p:anim calcmode="lin" valueType="num">
                                          <p:cBhvr additive="base">
                                            <p:cTn id="26" dur="1000" fill="hold"/>
                                            <p:tgtEl>
                                              <p:spTgt spid="68"/>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0"/>
                                      </p:stCondLst>
                                      <p:childTnLst>
                                        <p:animRot by="21600000">
                                          <p:cBhvr>
                                            <p:cTn id="28" dur="1000" fill="hold"/>
                                            <p:tgtEl>
                                              <p:spTgt spid="68"/>
                                            </p:tgtEl>
                                            <p:attrNameLst>
                                              <p:attrName>r</p:attrName>
                                            </p:attrNameLst>
                                          </p:cBhvr>
                                        </p:animRot>
                                      </p:childTnLst>
                                    </p:cTn>
                                  </p:par>
                                  <p:par>
                                    <p:cTn id="29" presetID="2" presetClass="entr" presetSubtype="8"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1000" fill="hold"/>
                                            <p:tgtEl>
                                              <p:spTgt spid="64"/>
                                            </p:tgtEl>
                                            <p:attrNameLst>
                                              <p:attrName>ppt_x</p:attrName>
                                            </p:attrNameLst>
                                          </p:cBhvr>
                                          <p:tavLst>
                                            <p:tav tm="0">
                                              <p:val>
                                                <p:strVal val="0-#ppt_w/2"/>
                                              </p:val>
                                            </p:tav>
                                            <p:tav tm="100000">
                                              <p:val>
                                                <p:strVal val="#ppt_x"/>
                                              </p:val>
                                            </p:tav>
                                          </p:tavLst>
                                        </p:anim>
                                        <p:anim calcmode="lin" valueType="num">
                                          <p:cBhvr additive="base">
                                            <p:cTn id="32" dur="1000" fill="hold"/>
                                            <p:tgtEl>
                                              <p:spTgt spid="64"/>
                                            </p:tgtEl>
                                            <p:attrNameLst>
                                              <p:attrName>ppt_y</p:attrName>
                                            </p:attrNameLst>
                                          </p:cBhvr>
                                          <p:tavLst>
                                            <p:tav tm="0">
                                              <p:val>
                                                <p:strVal val="#ppt_y"/>
                                              </p:val>
                                            </p:tav>
                                            <p:tav tm="100000">
                                              <p:val>
                                                <p:strVal val="#ppt_y"/>
                                              </p:val>
                                            </p:tav>
                                          </p:tavLst>
                                        </p:anim>
                                      </p:childTnLst>
                                    </p:cTn>
                                  </p:par>
                                  <p:par>
                                    <p:cTn id="33" presetID="8" presetClass="emph" presetSubtype="0" fill="hold" grpId="1" nodeType="withEffect">
                                      <p:stCondLst>
                                        <p:cond delay="0"/>
                                      </p:stCondLst>
                                      <p:childTnLst>
                                        <p:animRot by="21600000">
                                          <p:cBhvr>
                                            <p:cTn id="34" dur="1000" fill="hold"/>
                                            <p:tgtEl>
                                              <p:spTgt spid="64"/>
                                            </p:tgtEl>
                                            <p:attrNameLst>
                                              <p:attrName>r</p:attrName>
                                            </p:attrNameLst>
                                          </p:cBhvr>
                                        </p:animRot>
                                      </p:childTnLst>
                                    </p:cTn>
                                  </p:par>
                                  <p:par>
                                    <p:cTn id="35" presetID="2" presetClass="entr" presetSubtype="12"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1000" fill="hold"/>
                                            <p:tgtEl>
                                              <p:spTgt spid="69"/>
                                            </p:tgtEl>
                                            <p:attrNameLst>
                                              <p:attrName>ppt_x</p:attrName>
                                            </p:attrNameLst>
                                          </p:cBhvr>
                                          <p:tavLst>
                                            <p:tav tm="0">
                                              <p:val>
                                                <p:strVal val="0-#ppt_w/2"/>
                                              </p:val>
                                            </p:tav>
                                            <p:tav tm="100000">
                                              <p:val>
                                                <p:strVal val="#ppt_x"/>
                                              </p:val>
                                            </p:tav>
                                          </p:tavLst>
                                        </p:anim>
                                        <p:anim calcmode="lin" valueType="num">
                                          <p:cBhvr additive="base">
                                            <p:cTn id="38" dur="1000" fill="hold"/>
                                            <p:tgtEl>
                                              <p:spTgt spid="69"/>
                                            </p:tgtEl>
                                            <p:attrNameLst>
                                              <p:attrName>ppt_y</p:attrName>
                                            </p:attrNameLst>
                                          </p:cBhvr>
                                          <p:tavLst>
                                            <p:tav tm="0">
                                              <p:val>
                                                <p:strVal val="1+#ppt_h/2"/>
                                              </p:val>
                                            </p:tav>
                                            <p:tav tm="100000">
                                              <p:val>
                                                <p:strVal val="#ppt_y"/>
                                              </p:val>
                                            </p:tav>
                                          </p:tavLst>
                                        </p:anim>
                                      </p:childTnLst>
                                    </p:cTn>
                                  </p:par>
                                  <p:par>
                                    <p:cTn id="39" presetID="8" presetClass="emph" presetSubtype="0" fill="hold" grpId="1" nodeType="withEffect">
                                      <p:stCondLst>
                                        <p:cond delay="0"/>
                                      </p:stCondLst>
                                      <p:childTnLst>
                                        <p:animRot by="21600000">
                                          <p:cBhvr>
                                            <p:cTn id="40" dur="1000" fill="hold"/>
                                            <p:tgtEl>
                                              <p:spTgt spid="69"/>
                                            </p:tgtEl>
                                            <p:attrNameLst>
                                              <p:attrName>r</p:attrName>
                                            </p:attrNameLst>
                                          </p:cBhvr>
                                        </p:animRot>
                                      </p:childTnLst>
                                    </p:cTn>
                                  </p:par>
                                  <p:par>
                                    <p:cTn id="41" presetID="2" presetClass="entr" presetSubtype="3"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1000" fill="hold"/>
                                            <p:tgtEl>
                                              <p:spTgt spid="65"/>
                                            </p:tgtEl>
                                            <p:attrNameLst>
                                              <p:attrName>ppt_x</p:attrName>
                                            </p:attrNameLst>
                                          </p:cBhvr>
                                          <p:tavLst>
                                            <p:tav tm="0">
                                              <p:val>
                                                <p:strVal val="1+#ppt_w/2"/>
                                              </p:val>
                                            </p:tav>
                                            <p:tav tm="100000">
                                              <p:val>
                                                <p:strVal val="#ppt_x"/>
                                              </p:val>
                                            </p:tav>
                                          </p:tavLst>
                                        </p:anim>
                                        <p:anim calcmode="lin" valueType="num">
                                          <p:cBhvr additive="base">
                                            <p:cTn id="44" dur="1000" fill="hold"/>
                                            <p:tgtEl>
                                              <p:spTgt spid="65"/>
                                            </p:tgtEl>
                                            <p:attrNameLst>
                                              <p:attrName>ppt_y</p:attrName>
                                            </p:attrNameLst>
                                          </p:cBhvr>
                                          <p:tavLst>
                                            <p:tav tm="0">
                                              <p:val>
                                                <p:strVal val="0-#ppt_h/2"/>
                                              </p:val>
                                            </p:tav>
                                            <p:tav tm="100000">
                                              <p:val>
                                                <p:strVal val="#ppt_y"/>
                                              </p:val>
                                            </p:tav>
                                          </p:tavLst>
                                        </p:anim>
                                      </p:childTnLst>
                                    </p:cTn>
                                  </p:par>
                                  <p:par>
                                    <p:cTn id="45" presetID="8" presetClass="emph" presetSubtype="0" fill="hold" grpId="1" nodeType="withEffect">
                                      <p:stCondLst>
                                        <p:cond delay="0"/>
                                      </p:stCondLst>
                                      <p:childTnLst>
                                        <p:animRot by="21600000">
                                          <p:cBhvr>
                                            <p:cTn id="46" dur="1000" fill="hold"/>
                                            <p:tgtEl>
                                              <p:spTgt spid="65"/>
                                            </p:tgtEl>
                                            <p:attrNameLst>
                                              <p:attrName>r</p:attrName>
                                            </p:attrNameLst>
                                          </p:cBhvr>
                                        </p:animRot>
                                      </p:childTnLst>
                                    </p:cTn>
                                  </p:par>
                                  <p:par>
                                    <p:cTn id="47" presetID="2" presetClass="entr" presetSubtype="2"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additive="base">
                                            <p:cTn id="49" dur="1000" fill="hold"/>
                                            <p:tgtEl>
                                              <p:spTgt spid="67"/>
                                            </p:tgtEl>
                                            <p:attrNameLst>
                                              <p:attrName>ppt_x</p:attrName>
                                            </p:attrNameLst>
                                          </p:cBhvr>
                                          <p:tavLst>
                                            <p:tav tm="0">
                                              <p:val>
                                                <p:strVal val="1+#ppt_w/2"/>
                                              </p:val>
                                            </p:tav>
                                            <p:tav tm="100000">
                                              <p:val>
                                                <p:strVal val="#ppt_x"/>
                                              </p:val>
                                            </p:tav>
                                          </p:tavLst>
                                        </p:anim>
                                        <p:anim calcmode="lin" valueType="num">
                                          <p:cBhvr additive="base">
                                            <p:cTn id="50" dur="1000" fill="hold"/>
                                            <p:tgtEl>
                                              <p:spTgt spid="67"/>
                                            </p:tgtEl>
                                            <p:attrNameLst>
                                              <p:attrName>ppt_y</p:attrName>
                                            </p:attrNameLst>
                                          </p:cBhvr>
                                          <p:tavLst>
                                            <p:tav tm="0">
                                              <p:val>
                                                <p:strVal val="#ppt_y"/>
                                              </p:val>
                                            </p:tav>
                                            <p:tav tm="100000">
                                              <p:val>
                                                <p:strVal val="#ppt_y"/>
                                              </p:val>
                                            </p:tav>
                                          </p:tavLst>
                                        </p:anim>
                                      </p:childTnLst>
                                    </p:cTn>
                                  </p:par>
                                  <p:par>
                                    <p:cTn id="51" presetID="8" presetClass="emph" presetSubtype="0" fill="hold" grpId="1" nodeType="withEffect">
                                      <p:stCondLst>
                                        <p:cond delay="0"/>
                                      </p:stCondLst>
                                      <p:childTnLst>
                                        <p:animRot by="21600000">
                                          <p:cBhvr>
                                            <p:cTn id="52" dur="1000" fill="hold"/>
                                            <p:tgtEl>
                                              <p:spTgt spid="67"/>
                                            </p:tgtEl>
                                            <p:attrNameLst>
                                              <p:attrName>r</p:attrName>
                                            </p:attrNameLst>
                                          </p:cBhvr>
                                        </p:animRot>
                                      </p:childTnLst>
                                    </p:cTn>
                                  </p:par>
                                  <p:par>
                                    <p:cTn id="53" presetID="2" presetClass="entr" presetSubtype="6"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1000" fill="hold"/>
                                            <p:tgtEl>
                                              <p:spTgt spid="66"/>
                                            </p:tgtEl>
                                            <p:attrNameLst>
                                              <p:attrName>ppt_x</p:attrName>
                                            </p:attrNameLst>
                                          </p:cBhvr>
                                          <p:tavLst>
                                            <p:tav tm="0">
                                              <p:val>
                                                <p:strVal val="1+#ppt_w/2"/>
                                              </p:val>
                                            </p:tav>
                                            <p:tav tm="100000">
                                              <p:val>
                                                <p:strVal val="#ppt_x"/>
                                              </p:val>
                                            </p:tav>
                                          </p:tavLst>
                                        </p:anim>
                                        <p:anim calcmode="lin" valueType="num">
                                          <p:cBhvr additive="base">
                                            <p:cTn id="56" dur="1000" fill="hold"/>
                                            <p:tgtEl>
                                              <p:spTgt spid="66"/>
                                            </p:tgtEl>
                                            <p:attrNameLst>
                                              <p:attrName>ppt_y</p:attrName>
                                            </p:attrNameLst>
                                          </p:cBhvr>
                                          <p:tavLst>
                                            <p:tav tm="0">
                                              <p:val>
                                                <p:strVal val="1+#ppt_h/2"/>
                                              </p:val>
                                            </p:tav>
                                            <p:tav tm="100000">
                                              <p:val>
                                                <p:strVal val="#ppt_y"/>
                                              </p:val>
                                            </p:tav>
                                          </p:tavLst>
                                        </p:anim>
                                      </p:childTnLst>
                                    </p:cTn>
                                  </p:par>
                                  <p:par>
                                    <p:cTn id="57" presetID="8" presetClass="emph" presetSubtype="0" fill="hold" grpId="1" nodeType="withEffect">
                                      <p:stCondLst>
                                        <p:cond delay="0"/>
                                      </p:stCondLst>
                                      <p:childTnLst>
                                        <p:animRot by="21600000">
                                          <p:cBhvr>
                                            <p:cTn id="58" dur="1000" fill="hold"/>
                                            <p:tgtEl>
                                              <p:spTgt spid="66"/>
                                            </p:tgtEl>
                                            <p:attrNameLst>
                                              <p:attrName>r</p:attrName>
                                            </p:attrNameLst>
                                          </p:cBhvr>
                                        </p:animRot>
                                      </p:childTnLst>
                                    </p:cTn>
                                  </p:par>
                                </p:childTnLst>
                              </p:cTn>
                            </p:par>
                            <p:par>
                              <p:cTn id="59" fill="hold">
                                <p:stCondLst>
                                  <p:cond delay="1800"/>
                                </p:stCondLst>
                                <p:childTnLst>
                                  <p:par>
                                    <p:cTn id="60" presetID="52" presetClass="entr" presetSubtype="0" fill="hold" nodeType="afterEffect">
                                      <p:stCondLst>
                                        <p:cond delay="0"/>
                                      </p:stCondLst>
                                      <p:childTnLst>
                                        <p:set>
                                          <p:cBhvr>
                                            <p:cTn id="61" dur="1" fill="hold">
                                              <p:stCondLst>
                                                <p:cond delay="0"/>
                                              </p:stCondLst>
                                            </p:cTn>
                                            <p:tgtEl>
                                              <p:spTgt spid="2"/>
                                            </p:tgtEl>
                                            <p:attrNameLst>
                                              <p:attrName>style.visibility</p:attrName>
                                            </p:attrNameLst>
                                          </p:cBhvr>
                                          <p:to>
                                            <p:strVal val="visible"/>
                                          </p:to>
                                        </p:set>
                                        <p:animScale>
                                          <p:cBhvr>
                                            <p:cTn id="62"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2"/>
                                            </p:tgtEl>
                                            <p:attrNameLst>
                                              <p:attrName>ppt_x</p:attrName>
                                              <p:attrName>ppt_y</p:attrName>
                                            </p:attrNameLst>
                                          </p:cBhvr>
                                        </p:animMotion>
                                        <p:animEffect transition="in" filter="fade">
                                          <p:cBhvr>
                                            <p:cTn id="64" dur="1000"/>
                                            <p:tgtEl>
                                              <p:spTgt spid="2"/>
                                            </p:tgtEl>
                                          </p:cBhvr>
                                        </p:animEffect>
                                      </p:childTnLst>
                                    </p:cTn>
                                  </p:par>
                                </p:childTnLst>
                              </p:cTn>
                            </p:par>
                            <p:par>
                              <p:cTn id="65" fill="hold">
                                <p:stCondLst>
                                  <p:cond delay="2800"/>
                                </p:stCondLst>
                                <p:childTnLst>
                                  <p:par>
                                    <p:cTn id="66" presetID="12" presetClass="entr" presetSubtype="8"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p:tgtEl>
                                              <p:spTgt spid="3"/>
                                            </p:tgtEl>
                                            <p:attrNameLst>
                                              <p:attrName>ppt_x</p:attrName>
                                            </p:attrNameLst>
                                          </p:cBhvr>
                                          <p:tavLst>
                                            <p:tav tm="0">
                                              <p:val>
                                                <p:strVal val="#ppt_x-#ppt_w*1.125000"/>
                                              </p:val>
                                            </p:tav>
                                            <p:tav tm="100000">
                                              <p:val>
                                                <p:strVal val="#ppt_x"/>
                                              </p:val>
                                            </p:tav>
                                          </p:tavLst>
                                        </p:anim>
                                        <p:animEffect transition="in" filter="wipe(right)">
                                          <p:cBhvr>
                                            <p:cTn id="69" dur="500"/>
                                            <p:tgtEl>
                                              <p:spTgt spid="3"/>
                                            </p:tgtEl>
                                          </p:cBhvr>
                                        </p:animEffect>
                                      </p:childTnLst>
                                    </p:cTn>
                                  </p:par>
                                </p:childTnLst>
                              </p:cTn>
                            </p:par>
                            <p:par>
                              <p:cTn id="70" fill="hold">
                                <p:stCondLst>
                                  <p:cond delay="3300"/>
                                </p:stCondLst>
                                <p:childTnLst>
                                  <p:par>
                                    <p:cTn id="71" presetID="22" presetClass="entr" presetSubtype="8" fill="hold" grpId="0"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childTnLst>
                              </p:cTn>
                            </p:par>
                            <p:par>
                              <p:cTn id="74" fill="hold">
                                <p:stCondLst>
                                  <p:cond delay="3800"/>
                                </p:stCondLst>
                                <p:childTnLst>
                                  <p:par>
                                    <p:cTn id="75" presetID="12" presetClass="entr" presetSubtype="8"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p:tgtEl>
                                              <p:spTgt spid="34"/>
                                            </p:tgtEl>
                                            <p:attrNameLst>
                                              <p:attrName>ppt_x</p:attrName>
                                            </p:attrNameLst>
                                          </p:cBhvr>
                                          <p:tavLst>
                                            <p:tav tm="0">
                                              <p:val>
                                                <p:strVal val="#ppt_x-#ppt_w*1.125000"/>
                                              </p:val>
                                            </p:tav>
                                            <p:tav tm="100000">
                                              <p:val>
                                                <p:strVal val="#ppt_x"/>
                                              </p:val>
                                            </p:tav>
                                          </p:tavLst>
                                        </p:anim>
                                        <p:animEffect transition="in" filter="wipe(right)">
                                          <p:cBhvr>
                                            <p:cTn id="78" dur="500"/>
                                            <p:tgtEl>
                                              <p:spTgt spid="34"/>
                                            </p:tgtEl>
                                          </p:cBhvr>
                                        </p:animEffect>
                                      </p:childTnLst>
                                    </p:cTn>
                                  </p:par>
                                </p:childTnLst>
                              </p:cTn>
                            </p:par>
                            <p:par>
                              <p:cTn id="79" fill="hold">
                                <p:stCondLst>
                                  <p:cond delay="4300"/>
                                </p:stCondLst>
                                <p:childTnLst>
                                  <p:par>
                                    <p:cTn id="80" presetID="22" presetClass="entr" presetSubtype="8" fill="hold" grpId="0" nodeType="after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wipe(left)">
                                          <p:cBhvr>
                                            <p:cTn id="82" dur="500"/>
                                            <p:tgtEl>
                                              <p:spTgt spid="84"/>
                                            </p:tgtEl>
                                          </p:cBhvr>
                                        </p:animEffect>
                                      </p:childTnLst>
                                    </p:cTn>
                                  </p:par>
                                </p:childTnLst>
                              </p:cTn>
                            </p:par>
                            <p:par>
                              <p:cTn id="83" fill="hold">
                                <p:stCondLst>
                                  <p:cond delay="4800"/>
                                </p:stCondLst>
                                <p:childTnLst>
                                  <p:par>
                                    <p:cTn id="84" presetID="12" presetClass="entr" presetSubtype="8"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ppt_x</p:attrName>
                                            </p:attrNameLst>
                                          </p:cBhvr>
                                          <p:tavLst>
                                            <p:tav tm="0">
                                              <p:val>
                                                <p:strVal val="#ppt_x-#ppt_w*1.125000"/>
                                              </p:val>
                                            </p:tav>
                                            <p:tav tm="100000">
                                              <p:val>
                                                <p:strVal val="#ppt_x"/>
                                              </p:val>
                                            </p:tav>
                                          </p:tavLst>
                                        </p:anim>
                                        <p:animEffect transition="in" filter="wipe(right)">
                                          <p:cBhvr>
                                            <p:cTn id="87" dur="500"/>
                                            <p:tgtEl>
                                              <p:spTgt spid="35"/>
                                            </p:tgtEl>
                                          </p:cBhvr>
                                        </p:animEffect>
                                      </p:childTnLst>
                                    </p:cTn>
                                  </p:par>
                                </p:childTnLst>
                              </p:cTn>
                            </p:par>
                            <p:par>
                              <p:cTn id="88" fill="hold">
                                <p:stCondLst>
                                  <p:cond delay="5300"/>
                                </p:stCondLst>
                                <p:childTnLst>
                                  <p:par>
                                    <p:cTn id="89" presetID="22" presetClass="entr" presetSubtype="8" fill="hold" grpId="0" nodeType="after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wipe(left)">
                                          <p:cBhvr>
                                            <p:cTn id="91" dur="500"/>
                                            <p:tgtEl>
                                              <p:spTgt spid="85"/>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additive="base">
                                            <p:cTn id="94" dur="500"/>
                                            <p:tgtEl>
                                              <p:spTgt spid="36"/>
                                            </p:tgtEl>
                                            <p:attrNameLst>
                                              <p:attrName>ppt_x</p:attrName>
                                            </p:attrNameLst>
                                          </p:cBhvr>
                                          <p:tavLst>
                                            <p:tav tm="0">
                                              <p:val>
                                                <p:strVal val="#ppt_x-#ppt_w*1.125000"/>
                                              </p:val>
                                            </p:tav>
                                            <p:tav tm="100000">
                                              <p:val>
                                                <p:strVal val="#ppt_x"/>
                                              </p:val>
                                            </p:tav>
                                          </p:tavLst>
                                        </p:anim>
                                        <p:animEffect transition="in" filter="wipe(right)">
                                          <p:cBhvr>
                                            <p:cTn id="95" dur="500"/>
                                            <p:tgtEl>
                                              <p:spTgt spid="36"/>
                                            </p:tgtEl>
                                          </p:cBhvr>
                                        </p:animEffect>
                                      </p:childTnLst>
                                    </p:cTn>
                                  </p:par>
                                </p:childTnLst>
                              </p:cTn>
                            </p:par>
                            <p:par>
                              <p:cTn id="96" fill="hold">
                                <p:stCondLst>
                                  <p:cond delay="5800"/>
                                </p:stCondLst>
                                <p:childTnLst>
                                  <p:par>
                                    <p:cTn id="97" presetID="22" presetClass="entr" presetSubtype="8"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par>
                                    <p:cTn id="100" presetID="12" presetClass="entr" presetSubtype="8"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additive="base">
                                            <p:cTn id="102" dur="500"/>
                                            <p:tgtEl>
                                              <p:spTgt spid="37"/>
                                            </p:tgtEl>
                                            <p:attrNameLst>
                                              <p:attrName>ppt_x</p:attrName>
                                            </p:attrNameLst>
                                          </p:cBhvr>
                                          <p:tavLst>
                                            <p:tav tm="0">
                                              <p:val>
                                                <p:strVal val="#ppt_x-#ppt_w*1.125000"/>
                                              </p:val>
                                            </p:tav>
                                            <p:tav tm="100000">
                                              <p:val>
                                                <p:strVal val="#ppt_x"/>
                                              </p:val>
                                            </p:tav>
                                          </p:tavLst>
                                        </p:anim>
                                        <p:animEffect transition="in" filter="wipe(right)">
                                          <p:cBhvr>
                                            <p:cTn id="103" dur="500"/>
                                            <p:tgtEl>
                                              <p:spTgt spid="37"/>
                                            </p:tgtEl>
                                          </p:cBhvr>
                                        </p:animEffect>
                                      </p:childTnLst>
                                    </p:cTn>
                                  </p:par>
                                </p:childTnLst>
                              </p:cTn>
                            </p:par>
                            <p:par>
                              <p:cTn id="104" fill="hold">
                                <p:stCondLst>
                                  <p:cond delay="6300"/>
                                </p:stCondLst>
                                <p:childTnLst>
                                  <p:par>
                                    <p:cTn id="105" presetID="22" presetClass="entr" presetSubtype="8" fill="hold" grpId="0"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left)">
                                          <p:cBhvr>
                                            <p:cTn id="107" dur="500"/>
                                            <p:tgtEl>
                                              <p:spTgt spid="31"/>
                                            </p:tgtEl>
                                          </p:cBhvr>
                                        </p:animEffect>
                                      </p:childTnLst>
                                    </p:cTn>
                                  </p:par>
                                  <p:par>
                                    <p:cTn id="108" presetID="12" presetClass="entr" presetSubtype="8" fill="hold" grpId="0" nodeType="withEffect">
                                      <p:stCondLst>
                                        <p:cond delay="0"/>
                                      </p:stCondLst>
                                      <p:childTnLst>
                                        <p:set>
                                          <p:cBhvr>
                                            <p:cTn id="109" dur="1" fill="hold">
                                              <p:stCondLst>
                                                <p:cond delay="0"/>
                                              </p:stCondLst>
                                            </p:cTn>
                                            <p:tgtEl>
                                              <p:spTgt spid="38"/>
                                            </p:tgtEl>
                                            <p:attrNameLst>
                                              <p:attrName>style.visibility</p:attrName>
                                            </p:attrNameLst>
                                          </p:cBhvr>
                                          <p:to>
                                            <p:strVal val="visible"/>
                                          </p:to>
                                        </p:set>
                                        <p:anim calcmode="lin" valueType="num">
                                          <p:cBhvr additive="base">
                                            <p:cTn id="110" dur="500"/>
                                            <p:tgtEl>
                                              <p:spTgt spid="38"/>
                                            </p:tgtEl>
                                            <p:attrNameLst>
                                              <p:attrName>ppt_x</p:attrName>
                                            </p:attrNameLst>
                                          </p:cBhvr>
                                          <p:tavLst>
                                            <p:tav tm="0">
                                              <p:val>
                                                <p:strVal val="#ppt_x-#ppt_w*1.125000"/>
                                              </p:val>
                                            </p:tav>
                                            <p:tav tm="100000">
                                              <p:val>
                                                <p:strVal val="#ppt_x"/>
                                              </p:val>
                                            </p:tav>
                                          </p:tavLst>
                                        </p:anim>
                                        <p:animEffect transition="in" filter="wipe(right)">
                                          <p:cBhvr>
                                            <p:cTn id="111" dur="500"/>
                                            <p:tgtEl>
                                              <p:spTgt spid="38"/>
                                            </p:tgtEl>
                                          </p:cBhvr>
                                        </p:animEffect>
                                      </p:childTnLst>
                                    </p:cTn>
                                  </p:par>
                                </p:childTnLst>
                              </p:cTn>
                            </p:par>
                            <p:par>
                              <p:cTn id="112" fill="hold">
                                <p:stCondLst>
                                  <p:cond delay="6800"/>
                                </p:stCondLst>
                                <p:childTnLst>
                                  <p:par>
                                    <p:cTn id="113" presetID="22" presetClass="entr" presetSubtype="8" fill="hold" grpId="0"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left)">
                                          <p:cBhvr>
                                            <p:cTn id="115" dur="5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xit" presetSubtype="4" fill="hold" nodeType="clickEffect">
                                      <p:stCondLst>
                                        <p:cond delay="0"/>
                                      </p:stCondLst>
                                      <p:childTnLst>
                                        <p:anim calcmode="lin" valueType="num">
                                          <p:cBhvr additive="base">
                                            <p:cTn id="119" dur="500"/>
                                            <p:tgtEl>
                                              <p:spTgt spid="22"/>
                                            </p:tgtEl>
                                            <p:attrNameLst>
                                              <p:attrName>ppt_x</p:attrName>
                                            </p:attrNameLst>
                                          </p:cBhvr>
                                          <p:tavLst>
                                            <p:tav tm="0">
                                              <p:val>
                                                <p:strVal val="ppt_x"/>
                                              </p:val>
                                            </p:tav>
                                            <p:tav tm="100000">
                                              <p:val>
                                                <p:strVal val="ppt_x"/>
                                              </p:val>
                                            </p:tav>
                                          </p:tavLst>
                                        </p:anim>
                                        <p:anim calcmode="lin" valueType="num">
                                          <p:cBhvr additive="base">
                                            <p:cTn id="120" dur="500"/>
                                            <p:tgtEl>
                                              <p:spTgt spid="22"/>
                                            </p:tgtEl>
                                            <p:attrNameLst>
                                              <p:attrName>ppt_y</p:attrName>
                                            </p:attrNameLst>
                                          </p:cBhvr>
                                          <p:tavLst>
                                            <p:tav tm="0">
                                              <p:val>
                                                <p:strVal val="ppt_y"/>
                                              </p:val>
                                            </p:tav>
                                            <p:tav tm="100000">
                                              <p:val>
                                                <p:strVal val="1+ppt_h/2"/>
                                              </p:val>
                                            </p:tav>
                                          </p:tavLst>
                                        </p:anim>
                                        <p:set>
                                          <p:cBhvr>
                                            <p:cTn id="121"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4" grpId="0" animBg="1"/>
          <p:bldP spid="3" grpId="0" animBg="1"/>
          <p:bldP spid="14" grpId="0"/>
          <p:bldP spid="59" grpId="0"/>
          <p:bldP spid="84" grpId="0"/>
          <p:bldP spid="85" grpId="0"/>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30" grpId="0"/>
          <p:bldP spid="31" grpId="0"/>
          <p:bldP spid="32"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851030" y="124282"/>
            <a:ext cx="8103501"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Other approaches</a:t>
            </a:r>
            <a:endParaRPr lang="zh-CN" altLang="en-US" sz="5400" dirty="0">
              <a:solidFill>
                <a:prstClr val="white"/>
              </a:solidFill>
              <a:latin typeface="Castellar" panose="020A0402060406010301" pitchFamily="18" charset="0"/>
            </a:endParaRPr>
          </a:p>
        </p:txBody>
      </p:sp>
      <p:sp>
        <p:nvSpPr>
          <p:cNvPr id="37" name="矩形 36"/>
          <p:cNvSpPr/>
          <p:nvPr/>
        </p:nvSpPr>
        <p:spPr>
          <a:xfrm flipH="1">
            <a:off x="10330776" y="1"/>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37"/>
          <p:cNvSpPr/>
          <p:nvPr/>
        </p:nvSpPr>
        <p:spPr>
          <a:xfrm flipH="1">
            <a:off x="11217187" y="0"/>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矩形 38"/>
          <p:cNvSpPr/>
          <p:nvPr/>
        </p:nvSpPr>
        <p:spPr>
          <a:xfrm>
            <a:off x="10852877" y="5728"/>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rot="1250810">
            <a:off x="1283416" y="547631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683003" y="138055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3865800">
            <a:off x="4059319" y="4784996"/>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250810">
            <a:off x="6772653" y="1494290"/>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3865800">
            <a:off x="4635653" y="184876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250810">
            <a:off x="5802209" y="627627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234003">
            <a:off x="7990578" y="5168301"/>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B7EF28A7-1983-43C4-B566-11FB8AC7C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65" y="1104998"/>
            <a:ext cx="5487650" cy="3658433"/>
          </a:xfrm>
          <a:prstGeom prst="rect">
            <a:avLst/>
          </a:prstGeom>
        </p:spPr>
      </p:pic>
      <p:pic>
        <p:nvPicPr>
          <p:cNvPr id="23" name="图片 22">
            <a:extLst>
              <a:ext uri="{FF2B5EF4-FFF2-40B4-BE49-F238E27FC236}">
                <a16:creationId xmlns:a16="http://schemas.microsoft.com/office/drawing/2014/main" id="{D3602871-57D6-4016-88B2-EA7CD6AE2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012" y="2911838"/>
            <a:ext cx="5487650" cy="3658433"/>
          </a:xfrm>
          <a:prstGeom prst="rect">
            <a:avLst/>
          </a:prstGeom>
        </p:spPr>
      </p:pic>
      <p:pic>
        <p:nvPicPr>
          <p:cNvPr id="24" name="图片 23">
            <a:extLst>
              <a:ext uri="{FF2B5EF4-FFF2-40B4-BE49-F238E27FC236}">
                <a16:creationId xmlns:a16="http://schemas.microsoft.com/office/drawing/2014/main" id="{4E5B158C-CD8E-4E90-96CB-C2E7FF611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37" y="4953000"/>
            <a:ext cx="2843213" cy="1905000"/>
          </a:xfrm>
          <a:prstGeom prst="rect">
            <a:avLst/>
          </a:prstGeom>
        </p:spPr>
      </p:pic>
      <p:cxnSp>
        <p:nvCxnSpPr>
          <p:cNvPr id="25" name="直接连接符 24">
            <a:extLst>
              <a:ext uri="{FF2B5EF4-FFF2-40B4-BE49-F238E27FC236}">
                <a16:creationId xmlns:a16="http://schemas.microsoft.com/office/drawing/2014/main" id="{0F08A432-BCA6-489B-A35D-79F297CA7B0D}"/>
              </a:ext>
            </a:extLst>
          </p:cNvPr>
          <p:cNvCxnSpPr/>
          <p:nvPr/>
        </p:nvCxnSpPr>
        <p:spPr>
          <a:xfrm>
            <a:off x="2714400" y="6238824"/>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01918"/>
      </p:ext>
    </p:extLst>
  </p:cSld>
  <p:clrMapOvr>
    <a:masterClrMapping/>
  </p:clrMapOvr>
  <p:transition spd="slow" advTm="711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500"/>
                                        <p:tgtEl>
                                          <p:spTgt spid="3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8" presetClass="emph" presetSubtype="0" fill="hold" grpId="1" nodeType="withEffect">
                                  <p:stCondLst>
                                    <p:cond delay="0"/>
                                  </p:stCondLst>
                                  <p:childTnLst>
                                    <p:animRot by="21600000">
                                      <p:cBhvr>
                                        <p:cTn id="27" dur="1000" fill="hold"/>
                                        <p:tgtEl>
                                          <p:spTgt spid="16"/>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8" presetClass="emph" presetSubtype="0" fill="hold" grpId="1" nodeType="withEffect">
                                  <p:stCondLst>
                                    <p:cond delay="0"/>
                                  </p:stCondLst>
                                  <p:childTnLst>
                                    <p:animRot by="21600000">
                                      <p:cBhvr>
                                        <p:cTn id="34" dur="1000" fill="hold"/>
                                        <p:tgtEl>
                                          <p:spTgt spid="17"/>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8" presetClass="emph" presetSubtype="0" fill="hold" grpId="1" nodeType="withEffect">
                                  <p:stCondLst>
                                    <p:cond delay="0"/>
                                  </p:stCondLst>
                                  <p:childTnLst>
                                    <p:animRot by="21600000">
                                      <p:cBhvr>
                                        <p:cTn id="41" dur="1000" fill="hold"/>
                                        <p:tgtEl>
                                          <p:spTgt spid="15"/>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8" presetClass="emph" presetSubtype="0" fill="hold" grpId="1" nodeType="withEffect">
                                  <p:stCondLst>
                                    <p:cond delay="0"/>
                                  </p:stCondLst>
                                  <p:childTnLst>
                                    <p:animRot by="21600000">
                                      <p:cBhvr>
                                        <p:cTn id="48" dur="1000" fill="hold"/>
                                        <p:tgtEl>
                                          <p:spTgt spid="18"/>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8" presetClass="emph" presetSubtype="0" fill="hold" grpId="1" nodeType="withEffect">
                                  <p:stCondLst>
                                    <p:cond delay="0"/>
                                  </p:stCondLst>
                                  <p:childTnLst>
                                    <p:animRot by="21600000">
                                      <p:cBhvr>
                                        <p:cTn id="55" dur="1000" fill="hold"/>
                                        <p:tgtEl>
                                          <p:spTgt spid="19"/>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8" presetClass="emph" presetSubtype="0" fill="hold" grpId="1" nodeType="withEffect">
                                  <p:stCondLst>
                                    <p:cond delay="0"/>
                                  </p:stCondLst>
                                  <p:childTnLst>
                                    <p:animRot by="21600000">
                                      <p:cBhvr>
                                        <p:cTn id="62" dur="1000" fill="hold"/>
                                        <p:tgtEl>
                                          <p:spTgt spid="20"/>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par>
                                <p:cTn id="68" presetID="8" presetClass="emph" presetSubtype="0" fill="hold" grpId="1" nodeType="withEffect">
                                  <p:stCondLst>
                                    <p:cond delay="0"/>
                                  </p:stCondLst>
                                  <p:childTnLst>
                                    <p:animRot by="21600000">
                                      <p:cBhvr>
                                        <p:cTn id="69" dur="1000" fill="hold"/>
                                        <p:tgtEl>
                                          <p:spTgt spid="21"/>
                                        </p:tgtEl>
                                        <p:attrNameLst>
                                          <p:attrName>r</p:attrName>
                                        </p:attrNameLst>
                                      </p:cBhvr>
                                    </p:animRot>
                                  </p:childTnLst>
                                </p:cTn>
                              </p:par>
                            </p:childTnLst>
                          </p:cTn>
                        </p:par>
                        <p:par>
                          <p:cTn id="70" fill="hold">
                            <p:stCondLst>
                              <p:cond delay="1200"/>
                            </p:stCondLst>
                            <p:childTnLst>
                              <p:par>
                                <p:cTn id="71" presetID="22" presetClass="entr" presetSubtype="8" fill="hold"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left)">
                                      <p:cBhvr>
                                        <p:cTn id="73" dur="500"/>
                                        <p:tgtEl>
                                          <p:spTgt spid="24"/>
                                        </p:tgtEl>
                                      </p:cBhvr>
                                    </p:animEffect>
                                  </p:childTnLst>
                                </p:cTn>
                              </p:par>
                              <p:par>
                                <p:cTn id="74" presetID="22" presetClass="entr" presetSubtype="8" fill="hold" nodeType="withEffect">
                                  <p:stCondLst>
                                    <p:cond delay="50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2200"/>
                            </p:stCondLst>
                            <p:childTnLst>
                              <p:par>
                                <p:cTn id="78" presetID="31" presetClass="entr" presetSubtype="0"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1000" fill="hold"/>
                                        <p:tgtEl>
                                          <p:spTgt spid="22"/>
                                        </p:tgtEl>
                                        <p:attrNameLst>
                                          <p:attrName>ppt_w</p:attrName>
                                        </p:attrNameLst>
                                      </p:cBhvr>
                                      <p:tavLst>
                                        <p:tav tm="0">
                                          <p:val>
                                            <p:fltVal val="0"/>
                                          </p:val>
                                        </p:tav>
                                        <p:tav tm="100000">
                                          <p:val>
                                            <p:strVal val="#ppt_w"/>
                                          </p:val>
                                        </p:tav>
                                      </p:tavLst>
                                    </p:anim>
                                    <p:anim calcmode="lin" valueType="num">
                                      <p:cBhvr>
                                        <p:cTn id="81" dur="1000" fill="hold"/>
                                        <p:tgtEl>
                                          <p:spTgt spid="22"/>
                                        </p:tgtEl>
                                        <p:attrNameLst>
                                          <p:attrName>ppt_h</p:attrName>
                                        </p:attrNameLst>
                                      </p:cBhvr>
                                      <p:tavLst>
                                        <p:tav tm="0">
                                          <p:val>
                                            <p:fltVal val="0"/>
                                          </p:val>
                                        </p:tav>
                                        <p:tav tm="100000">
                                          <p:val>
                                            <p:strVal val="#ppt_h"/>
                                          </p:val>
                                        </p:tav>
                                      </p:tavLst>
                                    </p:anim>
                                    <p:anim calcmode="lin" valueType="num">
                                      <p:cBhvr>
                                        <p:cTn id="82" dur="1000" fill="hold"/>
                                        <p:tgtEl>
                                          <p:spTgt spid="22"/>
                                        </p:tgtEl>
                                        <p:attrNameLst>
                                          <p:attrName>style.rotation</p:attrName>
                                        </p:attrNameLst>
                                      </p:cBhvr>
                                      <p:tavLst>
                                        <p:tav tm="0">
                                          <p:val>
                                            <p:fltVal val="90"/>
                                          </p:val>
                                        </p:tav>
                                        <p:tav tm="100000">
                                          <p:val>
                                            <p:fltVal val="0"/>
                                          </p:val>
                                        </p:tav>
                                      </p:tavLst>
                                    </p:anim>
                                    <p:animEffect transition="in" filter="fade">
                                      <p:cBhvr>
                                        <p:cTn id="83" dur="1000"/>
                                        <p:tgtEl>
                                          <p:spTgt spid="22"/>
                                        </p:tgtEl>
                                      </p:cBhvr>
                                    </p:animEffect>
                                  </p:childTnLst>
                                </p:cTn>
                              </p:par>
                            </p:childTnLst>
                          </p:cTn>
                        </p:par>
                        <p:par>
                          <p:cTn id="84" fill="hold">
                            <p:stCondLst>
                              <p:cond delay="3200"/>
                            </p:stCondLst>
                            <p:childTnLst>
                              <p:par>
                                <p:cTn id="85" presetID="16" presetClass="entr" presetSubtype="21" fill="hold"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barn(inVertical)">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7" grpId="0" animBg="1"/>
      <p:bldP spid="38" grpId="0" animBg="1"/>
      <p:bldP spid="39"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163005" y="123172"/>
            <a:ext cx="8565230"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Data visualization</a:t>
            </a:r>
            <a:endParaRPr lang="zh-CN" altLang="en-US" sz="5400" dirty="0">
              <a:solidFill>
                <a:prstClr val="white"/>
              </a:solidFill>
              <a:latin typeface="Castellar" panose="020A0402060406010301" pitchFamily="18" charset="0"/>
            </a:endParaRPr>
          </a:p>
        </p:txBody>
      </p:sp>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a:hlinkClick r:id="rId4" tooltip="AWALONG"/>
            <a:extLst>
              <a:ext uri="{FF2B5EF4-FFF2-40B4-BE49-F238E27FC236}">
                <a16:creationId xmlns:a16="http://schemas.microsoft.com/office/drawing/2014/main" id="{C32BA14D-F1D6-4569-AC3D-C8A0290DB9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3517" y="1351950"/>
            <a:ext cx="8549987" cy="4769290"/>
          </a:xfrm>
          <a:prstGeom prst="rect">
            <a:avLst/>
          </a:prstGeom>
        </p:spPr>
      </p:pic>
    </p:spTree>
    <p:custDataLst>
      <p:tags r:id="rId1"/>
    </p:custDataLst>
    <p:extLst>
      <p:ext uri="{BB962C8B-B14F-4D97-AF65-F5344CB8AC3E}">
        <p14:creationId xmlns:p14="http://schemas.microsoft.com/office/powerpoint/2010/main" val="1217731953"/>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22" presetClass="exit" presetSubtype="4" fill="hold" grpId="1" nodeType="clickEffect">
                                  <p:stCondLst>
                                    <p:cond delay="0"/>
                                  </p:stCondLst>
                                  <p:childTnLst>
                                    <p:animEffect transition="out" filter="wipe(down)">
                                      <p:cBhvr>
                                        <p:cTn id="80" dur="500"/>
                                        <p:tgtEl>
                                          <p:spTgt spid="23"/>
                                        </p:tgtEl>
                                      </p:cBhvr>
                                    </p:animEffect>
                                    <p:set>
                                      <p:cBhvr>
                                        <p:cTn id="81" dur="1" fill="hold">
                                          <p:stCondLst>
                                            <p:cond delay="499"/>
                                          </p:stCondLst>
                                        </p:cTn>
                                        <p:tgtEl>
                                          <p:spTgt spid="23"/>
                                        </p:tgtEl>
                                        <p:attrNameLst>
                                          <p:attrName>style.visibility</p:attrName>
                                        </p:attrNameLst>
                                      </p:cBhvr>
                                      <p:to>
                                        <p:strVal val="hidden"/>
                                      </p:to>
                                    </p:set>
                                  </p:childTnLst>
                                </p:cTn>
                              </p:par>
                              <p:par>
                                <p:cTn id="82" presetID="22" presetClass="exit" presetSubtype="4" fill="hold" grpId="0" nodeType="withEffect">
                                  <p:stCondLst>
                                    <p:cond delay="0"/>
                                  </p:stCondLst>
                                  <p:childTnLst>
                                    <p:animEffect transition="out" filter="wipe(down)">
                                      <p:cBhvr>
                                        <p:cTn id="83" dur="500"/>
                                        <p:tgtEl>
                                          <p:spTgt spid="17"/>
                                        </p:tgtEl>
                                      </p:cBhvr>
                                    </p:animEffect>
                                    <p:set>
                                      <p:cBhvr>
                                        <p:cTn id="84" dur="1" fill="hold">
                                          <p:stCondLst>
                                            <p:cond delay="499"/>
                                          </p:stCondLst>
                                        </p:cTn>
                                        <p:tgtEl>
                                          <p:spTgt spid="17"/>
                                        </p:tgtEl>
                                        <p:attrNameLst>
                                          <p:attrName>style.visibility</p:attrName>
                                        </p:attrNameLst>
                                      </p:cBhvr>
                                      <p:to>
                                        <p:strVal val="hidden"/>
                                      </p:to>
                                    </p:set>
                                  </p:childTnLst>
                                </p:cTn>
                              </p:par>
                              <p:par>
                                <p:cTn id="85" presetID="1" presetClass="exit" presetSubtype="0" fill="hold" grpId="1" nodeType="withEffect">
                                  <p:stCondLst>
                                    <p:cond delay="1500"/>
                                  </p:stCondLst>
                                  <p:childTnLst>
                                    <p:set>
                                      <p:cBhvr>
                                        <p:cTn id="86" dur="1" fill="hold">
                                          <p:stCondLst>
                                            <p:cond delay="0"/>
                                          </p:stCondLst>
                                        </p:cTn>
                                        <p:tgtEl>
                                          <p:spTgt spid="22"/>
                                        </p:tgtEl>
                                        <p:attrNameLst>
                                          <p:attrName>style.visibility</p:attrName>
                                        </p:attrNameLst>
                                      </p:cBhvr>
                                      <p:to>
                                        <p:strVal val="hidden"/>
                                      </p:to>
                                    </p:set>
                                  </p:childTnLst>
                                </p:cTn>
                              </p:par>
                              <p:par>
                                <p:cTn id="87" presetID="22" presetClass="entr" presetSubtype="1"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Effect transition="in" filter="wipe(up)">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xit" presetSubtype="2" fill="hold" grpId="1" nodeType="clickEffect">
                                  <p:stCondLst>
                                    <p:cond delay="0"/>
                                  </p:stCondLst>
                                  <p:childTnLst>
                                    <p:anim calcmode="lin" valueType="num">
                                      <p:cBhvr additive="base">
                                        <p:cTn id="93" dur="500"/>
                                        <p:tgtEl>
                                          <p:spTgt spid="24"/>
                                        </p:tgtEl>
                                        <p:attrNameLst>
                                          <p:attrName>ppt_x</p:attrName>
                                        </p:attrNameLst>
                                      </p:cBhvr>
                                      <p:tavLst>
                                        <p:tav tm="0">
                                          <p:val>
                                            <p:strVal val="ppt_x"/>
                                          </p:val>
                                        </p:tav>
                                        <p:tav tm="100000">
                                          <p:val>
                                            <p:strVal val="1+ppt_w/2"/>
                                          </p:val>
                                        </p:tav>
                                      </p:tavLst>
                                    </p:anim>
                                    <p:anim calcmode="lin" valueType="num">
                                      <p:cBhvr additive="base">
                                        <p:cTn id="94" dur="500"/>
                                        <p:tgtEl>
                                          <p:spTgt spid="24"/>
                                        </p:tgtEl>
                                        <p:attrNameLst>
                                          <p:attrName>ppt_y</p:attrName>
                                        </p:attrNameLst>
                                      </p:cBhvr>
                                      <p:tavLst>
                                        <p:tav tm="0">
                                          <p:val>
                                            <p:strVal val="ppt_y"/>
                                          </p:val>
                                        </p:tav>
                                        <p:tav tm="100000">
                                          <p:val>
                                            <p:strVal val="ppt_y"/>
                                          </p:val>
                                        </p:tav>
                                      </p:tavLst>
                                    </p:anim>
                                    <p:set>
                                      <p:cBhvr>
                                        <p:cTn id="95"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F8CC0F-36A6-4242-B7FB-4958AD0C3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547" y="3912578"/>
            <a:ext cx="3578735" cy="2118206"/>
          </a:xfrm>
          <a:prstGeom prst="rect">
            <a:avLst/>
          </a:prstGeom>
        </p:spPr>
      </p:pic>
      <p:grpSp>
        <p:nvGrpSpPr>
          <p:cNvPr id="14" name="组合 13">
            <a:extLst>
              <a:ext uri="{FF2B5EF4-FFF2-40B4-BE49-F238E27FC236}">
                <a16:creationId xmlns:a16="http://schemas.microsoft.com/office/drawing/2014/main" id="{657B4FE0-9B16-4F26-9A6B-F1311A60C3CF}"/>
              </a:ext>
            </a:extLst>
          </p:cNvPr>
          <p:cNvGrpSpPr/>
          <p:nvPr/>
        </p:nvGrpSpPr>
        <p:grpSpPr>
          <a:xfrm>
            <a:off x="445358" y="2656800"/>
            <a:ext cx="1554200" cy="1501198"/>
            <a:chOff x="445358" y="2656800"/>
            <a:chExt cx="1554200" cy="1501198"/>
          </a:xfrm>
        </p:grpSpPr>
        <p:sp>
          <p:nvSpPr>
            <p:cNvPr id="15" name="矩形 14">
              <a:extLst>
                <a:ext uri="{FF2B5EF4-FFF2-40B4-BE49-F238E27FC236}">
                  <a16:creationId xmlns:a16="http://schemas.microsoft.com/office/drawing/2014/main" id="{3E3BD509-72F1-4BC0-B609-A665688800BC}"/>
                </a:ext>
              </a:extLst>
            </p:cNvPr>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a:extLst>
                <a:ext uri="{FF2B5EF4-FFF2-40B4-BE49-F238E27FC236}">
                  <a16:creationId xmlns:a16="http://schemas.microsoft.com/office/drawing/2014/main" id="{7720CC94-F1CD-4B53-BA4B-FC2370F6A39C}"/>
                </a:ext>
              </a:extLst>
            </p:cNvPr>
            <p:cNvSpPr/>
            <p:nvPr/>
          </p:nvSpPr>
          <p:spPr>
            <a:xfrm>
              <a:off x="445358" y="2710799"/>
              <a:ext cx="1458000" cy="1447199"/>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chemeClr val="tx1"/>
                  </a:solidFill>
                  <a:latin typeface="Nirmala UI Semilight" panose="020B0402040204020203" pitchFamily="34" charset="0"/>
                  <a:cs typeface="Nirmala UI Semilight" panose="020B0402040204020203" pitchFamily="34" charset="0"/>
                </a:rPr>
                <a:t>5</a:t>
              </a:r>
              <a:endParaRPr lang="zh-CN" altLang="en-US" sz="11500" dirty="0">
                <a:solidFill>
                  <a:schemeClr val="tx1"/>
                </a:solidFill>
                <a:latin typeface="Nirmala UI Semilight" panose="020B0402040204020203" pitchFamily="34" charset="0"/>
                <a:cs typeface="Nirmala UI Semilight" panose="020B0402040204020203" pitchFamily="34" charset="0"/>
              </a:endParaRPr>
            </a:p>
          </p:txBody>
        </p:sp>
      </p:grpSp>
      <p:sp>
        <p:nvSpPr>
          <p:cNvPr id="17" name="矩形 16"/>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107613" y="2989248"/>
            <a:ext cx="4050276"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Part five</a:t>
            </a:r>
            <a:endParaRPr lang="zh-CN" altLang="en-US" sz="5400" dirty="0">
              <a:solidFill>
                <a:schemeClr val="bg1"/>
              </a:solidFill>
              <a:latin typeface="Castellar" panose="020A0402060406010301" pitchFamily="18" charset="0"/>
            </a:endParaRPr>
          </a:p>
        </p:txBody>
      </p:sp>
      <p:sp>
        <p:nvSpPr>
          <p:cNvPr id="24" name="矩形 23"/>
          <p:cNvSpPr/>
          <p:nvPr/>
        </p:nvSpPr>
        <p:spPr>
          <a:xfrm flipH="1">
            <a:off x="8694281" y="3049"/>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flipH="1">
            <a:off x="9580692" y="3048"/>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9216382" y="8776"/>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6230445" y="4359475"/>
            <a:ext cx="2680542" cy="646331"/>
          </a:xfrm>
          <a:prstGeom prst="rect">
            <a:avLst/>
          </a:prstGeom>
          <a:noFill/>
        </p:spPr>
        <p:txBody>
          <a:bodyPr wrap="none" rtlCol="0">
            <a:spAutoFit/>
          </a:bodyPr>
          <a:lstStyle/>
          <a:p>
            <a:r>
              <a:rPr lang="en-US" altLang="zh-CN" sz="3600" b="1" dirty="0">
                <a:solidFill>
                  <a:schemeClr val="bg1"/>
                </a:solidFill>
                <a:latin typeface="Microsoft JhengHei UI Light" panose="020B0304030504040204" pitchFamily="34" charset="-120"/>
                <a:ea typeface="Microsoft JhengHei UI Light" panose="020B0304030504040204" pitchFamily="34" charset="-120"/>
              </a:rPr>
              <a:t>Conclusions</a:t>
            </a:r>
            <a:endParaRPr lang="zh-CN" altLang="en-US" sz="3600" b="1" dirty="0">
              <a:solidFill>
                <a:schemeClr val="bg1"/>
              </a:solidFill>
              <a:latin typeface="Microsoft JhengHei UI Light" panose="020B0304030504040204" pitchFamily="34" charset="-120"/>
              <a:ea typeface="Microsoft JhengHei UI Light" panose="020B0304030504040204" pitchFamily="34" charset="-120"/>
            </a:endParaRPr>
          </a:p>
        </p:txBody>
      </p:sp>
      <p:sp>
        <p:nvSpPr>
          <p:cNvPr id="31" name="矩形 30"/>
          <p:cNvSpPr/>
          <p:nvPr/>
        </p:nvSpPr>
        <p:spPr>
          <a:xfrm>
            <a:off x="2083146" y="3912578"/>
            <a:ext cx="3639136" cy="219358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6162549"/>
      </p:ext>
    </p:extLst>
  </p:cSld>
  <p:clrMapOvr>
    <a:masterClrMapping/>
  </p:clrMapOvr>
  <mc:AlternateContent xmlns:mc="http://schemas.openxmlformats.org/markup-compatibility/2006" xmlns:p14="http://schemas.microsoft.com/office/powerpoint/2010/main">
    <mc:Choice Requires="p14">
      <p:transition p14:dur="10" advTm="4142"/>
    </mc:Choice>
    <mc:Fallback xmlns="">
      <p:transition advTm="4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3"/>
                                        </p:tgtEl>
                                        <p:attrNameLst>
                                          <p:attrName>ppt_y</p:attrName>
                                        </p:attrNameLst>
                                      </p:cBhvr>
                                      <p:tavLst>
                                        <p:tav tm="0">
                                          <p:val>
                                            <p:strVal val="#ppt_y"/>
                                          </p:val>
                                        </p:tav>
                                        <p:tav tm="100000">
                                          <p:val>
                                            <p:strVal val="#ppt_y"/>
                                          </p:val>
                                        </p:tav>
                                      </p:tavLst>
                                    </p:anim>
                                    <p:anim calcmode="lin" valueType="num">
                                      <p:cBhvr>
                                        <p:cTn id="18"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par>
                                <p:cTn id="30" presetID="12" presetClass="entr" presetSubtype="2" fill="hold" grpId="0" nodeType="withEffect">
                                  <p:stCondLst>
                                    <p:cond delay="0"/>
                                  </p:stCondLst>
                                  <p:iterate type="wd">
                                    <p:tmPct val="10000"/>
                                  </p:iterate>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ppt_x</p:attrName>
                                        </p:attrNameLst>
                                      </p:cBhvr>
                                      <p:tavLst>
                                        <p:tav tm="0">
                                          <p:val>
                                            <p:strVal val="#ppt_x+#ppt_w*1.125000"/>
                                          </p:val>
                                        </p:tav>
                                        <p:tav tm="100000">
                                          <p:val>
                                            <p:strVal val="#ppt_x"/>
                                          </p:val>
                                        </p:tav>
                                      </p:tavLst>
                                    </p:anim>
                                    <p:animEffect transition="in" filter="wipe(left)">
                                      <p:cBhvr>
                                        <p:cTn id="33" dur="500"/>
                                        <p:tgtEl>
                                          <p:spTgt spid="27"/>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ppt_w+.3"/>
                                          </p:val>
                                        </p:tav>
                                        <p:tav tm="100000">
                                          <p:val>
                                            <p:strVal val="#ppt_w"/>
                                          </p:val>
                                        </p:tav>
                                      </p:tavLst>
                                    </p:anim>
                                    <p:anim calcmode="lin" valueType="num">
                                      <p:cBhvr>
                                        <p:cTn id="37" dur="1000" fill="hold"/>
                                        <p:tgtEl>
                                          <p:spTgt spid="31"/>
                                        </p:tgtEl>
                                        <p:attrNameLst>
                                          <p:attrName>ppt_h</p:attrName>
                                        </p:attrNameLst>
                                      </p:cBhvr>
                                      <p:tavLst>
                                        <p:tav tm="0">
                                          <p:val>
                                            <p:strVal val="#ppt_h"/>
                                          </p:val>
                                        </p:tav>
                                        <p:tav tm="100000">
                                          <p:val>
                                            <p:strVal val="#ppt_h"/>
                                          </p:val>
                                        </p:tav>
                                      </p:tavLst>
                                    </p:anim>
                                    <p:animEffect transition="in" filter="fade">
                                      <p:cBhvr>
                                        <p:cTn id="38" dur="1000"/>
                                        <p:tgtEl>
                                          <p:spTgt spid="31"/>
                                        </p:tgtEl>
                                      </p:cBhvr>
                                    </p:animEffect>
                                  </p:childTnLst>
                                </p:cTn>
                              </p:par>
                              <p:par>
                                <p:cTn id="39" presetID="50" presetClass="entr" presetSubtype="0" decel="10000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strVal val="#ppt_w+.3"/>
                                          </p:val>
                                        </p:tav>
                                        <p:tav tm="100000">
                                          <p:val>
                                            <p:strVal val="#ppt_w"/>
                                          </p:val>
                                        </p:tav>
                                      </p:tavLst>
                                    </p:anim>
                                    <p:anim calcmode="lin" valueType="num">
                                      <p:cBhvr>
                                        <p:cTn id="42" dur="1000" fill="hold"/>
                                        <p:tgtEl>
                                          <p:spTgt spid="5"/>
                                        </p:tgtEl>
                                        <p:attrNameLst>
                                          <p:attrName>ppt_h</p:attrName>
                                        </p:attrNameLst>
                                      </p:cBhvr>
                                      <p:tavLst>
                                        <p:tav tm="0">
                                          <p:val>
                                            <p:strVal val="#ppt_h"/>
                                          </p:val>
                                        </p:tav>
                                        <p:tav tm="100000">
                                          <p:val>
                                            <p:strVal val="#ppt_h"/>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animBg="1"/>
      <p:bldP spid="25" grpId="0" animBg="1"/>
      <p:bldP spid="26" grpId="0" animBg="1"/>
      <p:bldP spid="27" grpId="0"/>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196412" y="133041"/>
            <a:ext cx="5666937"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Conclusions</a:t>
            </a:r>
            <a:endParaRPr lang="zh-CN" altLang="en-US" sz="5400" dirty="0">
              <a:solidFill>
                <a:prstClr val="white"/>
              </a:solidFill>
              <a:latin typeface="Castellar" panose="020A0402060406010301" pitchFamily="18" charset="0"/>
            </a:endParaRPr>
          </a:p>
        </p:txBody>
      </p:sp>
      <p:sp>
        <p:nvSpPr>
          <p:cNvPr id="18" name="矩形 17"/>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34003">
            <a:off x="6933314" y="1970156"/>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50810">
            <a:off x="6134736" y="3929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3865800">
            <a:off x="4803989" y="1172220"/>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212" y="4762480"/>
            <a:ext cx="2843213" cy="1905000"/>
          </a:xfrm>
          <a:prstGeom prst="rect">
            <a:avLst/>
          </a:prstGeom>
        </p:spPr>
      </p:pic>
      <p:cxnSp>
        <p:nvCxnSpPr>
          <p:cNvPr id="44" name="直接连接符 43"/>
          <p:cNvCxnSpPr/>
          <p:nvPr/>
        </p:nvCxnSpPr>
        <p:spPr>
          <a:xfrm>
            <a:off x="10086975" y="6058118"/>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0" y="388125"/>
            <a:ext cx="1060798" cy="362526"/>
            <a:chOff x="0" y="388125"/>
            <a:chExt cx="1060798" cy="362526"/>
          </a:xfrm>
        </p:grpSpPr>
        <p:sp>
          <p:nvSpPr>
            <p:cNvPr id="2" name="矩形 1"/>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a:extLst>
              <a:ext uri="{FF2B5EF4-FFF2-40B4-BE49-F238E27FC236}">
                <a16:creationId xmlns:a16="http://schemas.microsoft.com/office/drawing/2014/main" id="{54AE5383-61F6-417D-BA0D-A856346D2F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650" y="1558203"/>
            <a:ext cx="342825" cy="342825"/>
          </a:xfrm>
          <a:prstGeom prst="rect">
            <a:avLst/>
          </a:prstGeom>
        </p:spPr>
      </p:pic>
      <p:sp>
        <p:nvSpPr>
          <p:cNvPr id="27" name="矩形 26">
            <a:extLst>
              <a:ext uri="{FF2B5EF4-FFF2-40B4-BE49-F238E27FC236}">
                <a16:creationId xmlns:a16="http://schemas.microsoft.com/office/drawing/2014/main" id="{EF57BE93-0E47-4A53-9CAA-C1FD76C728B6}"/>
              </a:ext>
            </a:extLst>
          </p:cNvPr>
          <p:cNvSpPr/>
          <p:nvPr/>
        </p:nvSpPr>
        <p:spPr>
          <a:xfrm>
            <a:off x="1343475" y="1729615"/>
            <a:ext cx="9163050" cy="3046988"/>
          </a:xfrm>
          <a:prstGeom prst="rect">
            <a:avLst/>
          </a:prstGeom>
        </p:spPr>
        <p:txBody>
          <a:bodyPr wrap="square">
            <a:spAutoFit/>
          </a:bodyPr>
          <a:lstStyle/>
          <a:p>
            <a:pPr algn="ctr">
              <a:spcAft>
                <a:spcPts val="0"/>
              </a:spcAft>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In this coursework , we fellow the whole pipeline of data science : data collection, data cleaning, data analysis and data visualization. And we apply this to our topic : the studies of the influence factors of movie box office. We have got certain results, and prediction was congratulated acceptable. However the whole accuracy is still need to be improved by adding more delicate features. The results we have found could be adopt to analyze the influence factors of movie box office.</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28" name="图片 27">
            <a:extLst>
              <a:ext uri="{FF2B5EF4-FFF2-40B4-BE49-F238E27FC236}">
                <a16:creationId xmlns:a16="http://schemas.microsoft.com/office/drawing/2014/main" id="{118D8D52-0E1E-4978-9EB7-30CC84208E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6525" y="4410832"/>
            <a:ext cx="342000" cy="350907"/>
          </a:xfrm>
          <a:prstGeom prst="rect">
            <a:avLst/>
          </a:prstGeom>
        </p:spPr>
      </p:pic>
    </p:spTree>
    <p:extLst>
      <p:ext uri="{BB962C8B-B14F-4D97-AF65-F5344CB8AC3E}">
        <p14:creationId xmlns:p14="http://schemas.microsoft.com/office/powerpoint/2010/main" val="4220501622"/>
      </p:ext>
    </p:extLst>
  </p:cSld>
  <p:clrMapOvr>
    <a:masterClrMapping/>
  </p:clrMapOvr>
  <mc:AlternateContent xmlns:mc="http://schemas.openxmlformats.org/markup-compatibility/2006" xmlns:p14="http://schemas.microsoft.com/office/powerpoint/2010/main">
    <mc:Choice Requires="p14">
      <p:transition spd="slow" p14:dur="1200" advTm="3514">
        <p14:prism/>
      </p:transition>
    </mc:Choice>
    <mc:Fallback xmlns="">
      <p:transition spd="slow" advTm="3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8" presetClass="emph" presetSubtype="0" fill="hold" grpId="1" nodeType="withEffect">
                                  <p:stCondLst>
                                    <p:cond delay="0"/>
                                  </p:stCondLst>
                                  <p:childTnLst>
                                    <p:animRot by="21600000">
                                      <p:cBhvr>
                                        <p:cTn id="18" dur="1000" fill="hold"/>
                                        <p:tgtEl>
                                          <p:spTgt spid="19"/>
                                        </p:tgtEl>
                                        <p:attrNameLst>
                                          <p:attrName>r</p:attrName>
                                        </p:attrNameLst>
                                      </p:cBhvr>
                                    </p:animRo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8" presetClass="emph" presetSubtype="0" fill="hold" grpId="1" nodeType="withEffect">
                                  <p:stCondLst>
                                    <p:cond delay="0"/>
                                  </p:stCondLst>
                                  <p:childTnLst>
                                    <p:animRot by="21600000">
                                      <p:cBhvr>
                                        <p:cTn id="25" dur="1000" fill="hold"/>
                                        <p:tgtEl>
                                          <p:spTgt spid="20"/>
                                        </p:tgtEl>
                                        <p:attrNameLst>
                                          <p:attrName>r</p:attrName>
                                        </p:attrNameLst>
                                      </p:cBhvr>
                                    </p:animRot>
                                  </p:childTnLst>
                                </p:cTn>
                              </p:par>
                              <p:par>
                                <p:cTn id="26" presetID="53" presetClass="entr" presetSubtype="16"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8" presetClass="emph" presetSubtype="0" fill="hold" grpId="1" nodeType="withEffect">
                                  <p:stCondLst>
                                    <p:cond delay="0"/>
                                  </p:stCondLst>
                                  <p:childTnLst>
                                    <p:animRot by="21600000">
                                      <p:cBhvr>
                                        <p:cTn id="32" dur="1000" fill="hold"/>
                                        <p:tgtEl>
                                          <p:spTgt spid="21"/>
                                        </p:tgtEl>
                                        <p:attrNameLst>
                                          <p:attrName>r</p:attrName>
                                        </p:attrNameLst>
                                      </p:cBhvr>
                                    </p:animRot>
                                  </p:childTnLst>
                                </p:cTn>
                              </p:par>
                              <p:par>
                                <p:cTn id="33" presetID="53" presetClass="entr" presetSubtype="16"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8" presetClass="emph" presetSubtype="0" fill="hold" grpId="1" nodeType="withEffect">
                                  <p:stCondLst>
                                    <p:cond delay="0"/>
                                  </p:stCondLst>
                                  <p:childTnLst>
                                    <p:animRot by="21600000">
                                      <p:cBhvr>
                                        <p:cTn id="39" dur="1000" fill="hold"/>
                                        <p:tgtEl>
                                          <p:spTgt spid="18"/>
                                        </p:tgtEl>
                                        <p:attrNameLst>
                                          <p:attrName>r</p:attrName>
                                        </p:attrNameLst>
                                      </p:cBhvr>
                                    </p:animRot>
                                  </p:childTnLst>
                                </p:cTn>
                              </p:par>
                              <p:par>
                                <p:cTn id="40" presetID="53" presetClass="entr" presetSubtype="16"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8" presetClass="emph" presetSubtype="0" fill="hold" grpId="1" nodeType="withEffect">
                                  <p:stCondLst>
                                    <p:cond delay="0"/>
                                  </p:stCondLst>
                                  <p:childTnLst>
                                    <p:animRot by="21600000">
                                      <p:cBhvr>
                                        <p:cTn id="46" dur="1000" fill="hold"/>
                                        <p:tgtEl>
                                          <p:spTgt spid="22"/>
                                        </p:tgtEl>
                                        <p:attrNameLst>
                                          <p:attrName>r</p:attrName>
                                        </p:attrNameLst>
                                      </p:cBhvr>
                                    </p:animRot>
                                  </p:childTnLst>
                                </p:cTn>
                              </p:par>
                              <p:par>
                                <p:cTn id="47" presetID="53" presetClass="entr" presetSubtype="16"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par>
                                <p:cTn id="52" presetID="8" presetClass="emph" presetSubtype="0" fill="hold" grpId="1" nodeType="withEffect">
                                  <p:stCondLst>
                                    <p:cond delay="0"/>
                                  </p:stCondLst>
                                  <p:childTnLst>
                                    <p:animRot by="21600000">
                                      <p:cBhvr>
                                        <p:cTn id="53" dur="1000" fill="hold"/>
                                        <p:tgtEl>
                                          <p:spTgt spid="23"/>
                                        </p:tgtEl>
                                        <p:attrNameLst>
                                          <p:attrName>r</p:attrName>
                                        </p:attrNameLst>
                                      </p:cBhvr>
                                    </p:animRot>
                                  </p:childTnLst>
                                </p:cTn>
                              </p:par>
                              <p:par>
                                <p:cTn id="54" presetID="53" presetClass="entr" presetSubtype="16"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8" presetClass="emph" presetSubtype="0" fill="hold" grpId="1" nodeType="withEffect">
                                  <p:stCondLst>
                                    <p:cond delay="0"/>
                                  </p:stCondLst>
                                  <p:childTnLst>
                                    <p:animRot by="21600000">
                                      <p:cBhvr>
                                        <p:cTn id="60" dur="1000" fill="hold"/>
                                        <p:tgtEl>
                                          <p:spTgt spid="24"/>
                                        </p:tgtEl>
                                        <p:attrNameLst>
                                          <p:attrName>r</p:attrName>
                                        </p:attrNameLst>
                                      </p:cBhvr>
                                    </p:animRot>
                                  </p:childTnLst>
                                </p:cTn>
                              </p:par>
                            </p:childTnLst>
                          </p:cTn>
                        </p:par>
                        <p:par>
                          <p:cTn id="61" fill="hold">
                            <p:stCondLst>
                              <p:cond delay="1000"/>
                            </p:stCondLst>
                            <p:childTnLst>
                              <p:par>
                                <p:cTn id="62" presetID="26"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down)">
                                      <p:cBhvr>
                                        <p:cTn id="64" dur="580">
                                          <p:stCondLst>
                                            <p:cond delay="0"/>
                                          </p:stCondLst>
                                        </p:cTn>
                                        <p:tgtEl>
                                          <p:spTgt spid="26"/>
                                        </p:tgtEl>
                                      </p:cBhvr>
                                    </p:animEffect>
                                    <p:anim calcmode="lin" valueType="num">
                                      <p:cBhvr>
                                        <p:cTn id="65"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70" dur="26">
                                          <p:stCondLst>
                                            <p:cond delay="650"/>
                                          </p:stCondLst>
                                        </p:cTn>
                                        <p:tgtEl>
                                          <p:spTgt spid="26"/>
                                        </p:tgtEl>
                                      </p:cBhvr>
                                      <p:to x="100000" y="60000"/>
                                    </p:animScale>
                                    <p:animScale>
                                      <p:cBhvr>
                                        <p:cTn id="71" dur="166" decel="50000">
                                          <p:stCondLst>
                                            <p:cond delay="676"/>
                                          </p:stCondLst>
                                        </p:cTn>
                                        <p:tgtEl>
                                          <p:spTgt spid="26"/>
                                        </p:tgtEl>
                                      </p:cBhvr>
                                      <p:to x="100000" y="100000"/>
                                    </p:animScale>
                                    <p:animScale>
                                      <p:cBhvr>
                                        <p:cTn id="72" dur="26">
                                          <p:stCondLst>
                                            <p:cond delay="1312"/>
                                          </p:stCondLst>
                                        </p:cTn>
                                        <p:tgtEl>
                                          <p:spTgt spid="26"/>
                                        </p:tgtEl>
                                      </p:cBhvr>
                                      <p:to x="100000" y="80000"/>
                                    </p:animScale>
                                    <p:animScale>
                                      <p:cBhvr>
                                        <p:cTn id="73" dur="166" decel="50000">
                                          <p:stCondLst>
                                            <p:cond delay="1338"/>
                                          </p:stCondLst>
                                        </p:cTn>
                                        <p:tgtEl>
                                          <p:spTgt spid="26"/>
                                        </p:tgtEl>
                                      </p:cBhvr>
                                      <p:to x="100000" y="100000"/>
                                    </p:animScale>
                                    <p:animScale>
                                      <p:cBhvr>
                                        <p:cTn id="74" dur="26">
                                          <p:stCondLst>
                                            <p:cond delay="1642"/>
                                          </p:stCondLst>
                                        </p:cTn>
                                        <p:tgtEl>
                                          <p:spTgt spid="26"/>
                                        </p:tgtEl>
                                      </p:cBhvr>
                                      <p:to x="100000" y="90000"/>
                                    </p:animScale>
                                    <p:animScale>
                                      <p:cBhvr>
                                        <p:cTn id="75" dur="166" decel="50000">
                                          <p:stCondLst>
                                            <p:cond delay="1668"/>
                                          </p:stCondLst>
                                        </p:cTn>
                                        <p:tgtEl>
                                          <p:spTgt spid="26"/>
                                        </p:tgtEl>
                                      </p:cBhvr>
                                      <p:to x="100000" y="100000"/>
                                    </p:animScale>
                                    <p:animScale>
                                      <p:cBhvr>
                                        <p:cTn id="76" dur="26">
                                          <p:stCondLst>
                                            <p:cond delay="1808"/>
                                          </p:stCondLst>
                                        </p:cTn>
                                        <p:tgtEl>
                                          <p:spTgt spid="26"/>
                                        </p:tgtEl>
                                      </p:cBhvr>
                                      <p:to x="100000" y="95000"/>
                                    </p:animScale>
                                    <p:animScale>
                                      <p:cBhvr>
                                        <p:cTn id="77" dur="166" decel="50000">
                                          <p:stCondLst>
                                            <p:cond delay="1834"/>
                                          </p:stCondLst>
                                        </p:cTn>
                                        <p:tgtEl>
                                          <p:spTgt spid="26"/>
                                        </p:tgtEl>
                                      </p:cBhvr>
                                      <p:to x="100000" y="100000"/>
                                    </p:animScale>
                                  </p:childTnLst>
                                </p:cTn>
                              </p:par>
                              <p:par>
                                <p:cTn id="78" presetID="26"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down)">
                                      <p:cBhvr>
                                        <p:cTn id="80" dur="580">
                                          <p:stCondLst>
                                            <p:cond delay="0"/>
                                          </p:stCondLst>
                                        </p:cTn>
                                        <p:tgtEl>
                                          <p:spTgt spid="28"/>
                                        </p:tgtEl>
                                      </p:cBhvr>
                                    </p:animEffect>
                                    <p:anim calcmode="lin" valueType="num">
                                      <p:cBhvr>
                                        <p:cTn id="81"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86" dur="26">
                                          <p:stCondLst>
                                            <p:cond delay="650"/>
                                          </p:stCondLst>
                                        </p:cTn>
                                        <p:tgtEl>
                                          <p:spTgt spid="28"/>
                                        </p:tgtEl>
                                      </p:cBhvr>
                                      <p:to x="100000" y="60000"/>
                                    </p:animScale>
                                    <p:animScale>
                                      <p:cBhvr>
                                        <p:cTn id="87" dur="166" decel="50000">
                                          <p:stCondLst>
                                            <p:cond delay="676"/>
                                          </p:stCondLst>
                                        </p:cTn>
                                        <p:tgtEl>
                                          <p:spTgt spid="28"/>
                                        </p:tgtEl>
                                      </p:cBhvr>
                                      <p:to x="100000" y="100000"/>
                                    </p:animScale>
                                    <p:animScale>
                                      <p:cBhvr>
                                        <p:cTn id="88" dur="26">
                                          <p:stCondLst>
                                            <p:cond delay="1312"/>
                                          </p:stCondLst>
                                        </p:cTn>
                                        <p:tgtEl>
                                          <p:spTgt spid="28"/>
                                        </p:tgtEl>
                                      </p:cBhvr>
                                      <p:to x="100000" y="80000"/>
                                    </p:animScale>
                                    <p:animScale>
                                      <p:cBhvr>
                                        <p:cTn id="89" dur="166" decel="50000">
                                          <p:stCondLst>
                                            <p:cond delay="1338"/>
                                          </p:stCondLst>
                                        </p:cTn>
                                        <p:tgtEl>
                                          <p:spTgt spid="28"/>
                                        </p:tgtEl>
                                      </p:cBhvr>
                                      <p:to x="100000" y="100000"/>
                                    </p:animScale>
                                    <p:animScale>
                                      <p:cBhvr>
                                        <p:cTn id="90" dur="26">
                                          <p:stCondLst>
                                            <p:cond delay="1642"/>
                                          </p:stCondLst>
                                        </p:cTn>
                                        <p:tgtEl>
                                          <p:spTgt spid="28"/>
                                        </p:tgtEl>
                                      </p:cBhvr>
                                      <p:to x="100000" y="90000"/>
                                    </p:animScale>
                                    <p:animScale>
                                      <p:cBhvr>
                                        <p:cTn id="91" dur="166" decel="50000">
                                          <p:stCondLst>
                                            <p:cond delay="1668"/>
                                          </p:stCondLst>
                                        </p:cTn>
                                        <p:tgtEl>
                                          <p:spTgt spid="28"/>
                                        </p:tgtEl>
                                      </p:cBhvr>
                                      <p:to x="100000" y="100000"/>
                                    </p:animScale>
                                    <p:animScale>
                                      <p:cBhvr>
                                        <p:cTn id="92" dur="26">
                                          <p:stCondLst>
                                            <p:cond delay="1808"/>
                                          </p:stCondLst>
                                        </p:cTn>
                                        <p:tgtEl>
                                          <p:spTgt spid="28"/>
                                        </p:tgtEl>
                                      </p:cBhvr>
                                      <p:to x="100000" y="95000"/>
                                    </p:animScale>
                                    <p:animScale>
                                      <p:cBhvr>
                                        <p:cTn id="93" dur="166" decel="50000">
                                          <p:stCondLst>
                                            <p:cond delay="1834"/>
                                          </p:stCondLst>
                                        </p:cTn>
                                        <p:tgtEl>
                                          <p:spTgt spid="28"/>
                                        </p:tgtEl>
                                      </p:cBhvr>
                                      <p:to x="100000" y="100000"/>
                                    </p:animScale>
                                  </p:childTnLst>
                                </p:cTn>
                              </p:par>
                              <p:par>
                                <p:cTn id="94" presetID="53" presetClass="entr" presetSubtype="16"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500" fill="hold"/>
                                        <p:tgtEl>
                                          <p:spTgt spid="27"/>
                                        </p:tgtEl>
                                        <p:attrNameLst>
                                          <p:attrName>ppt_w</p:attrName>
                                        </p:attrNameLst>
                                      </p:cBhvr>
                                      <p:tavLst>
                                        <p:tav tm="0">
                                          <p:val>
                                            <p:fltVal val="0"/>
                                          </p:val>
                                        </p:tav>
                                        <p:tav tm="100000">
                                          <p:val>
                                            <p:strVal val="#ppt_w"/>
                                          </p:val>
                                        </p:tav>
                                      </p:tavLst>
                                    </p:anim>
                                    <p:anim calcmode="lin" valueType="num">
                                      <p:cBhvr>
                                        <p:cTn id="97" dur="500" fill="hold"/>
                                        <p:tgtEl>
                                          <p:spTgt spid="27"/>
                                        </p:tgtEl>
                                        <p:attrNameLst>
                                          <p:attrName>ppt_h</p:attrName>
                                        </p:attrNameLst>
                                      </p:cBhvr>
                                      <p:tavLst>
                                        <p:tav tm="0">
                                          <p:val>
                                            <p:fltVal val="0"/>
                                          </p:val>
                                        </p:tav>
                                        <p:tav tm="100000">
                                          <p:val>
                                            <p:strVal val="#ppt_h"/>
                                          </p:val>
                                        </p:tav>
                                      </p:tavLst>
                                    </p:anim>
                                    <p:animEffect transition="in" filter="fade">
                                      <p:cBhvr>
                                        <p:cTn id="98" dur="500"/>
                                        <p:tgtEl>
                                          <p:spTgt spid="27"/>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2000"/>
                                        <p:tgtEl>
                                          <p:spTgt spid="42"/>
                                        </p:tgtEl>
                                      </p:cBhvr>
                                    </p:animEffect>
                                  </p:childTnLst>
                                </p:cTn>
                              </p:par>
                              <p:par>
                                <p:cTn id="103" presetID="32" presetClass="emph" presetSubtype="0" repeatCount="2000" fill="hold" grpId="1" nodeType="withEffect">
                                  <p:stCondLst>
                                    <p:cond delay="0"/>
                                  </p:stCondLst>
                                  <p:childTnLst>
                                    <p:animRot by="120000">
                                      <p:cBhvr>
                                        <p:cTn id="104" dur="100" fill="hold">
                                          <p:stCondLst>
                                            <p:cond delay="0"/>
                                          </p:stCondLst>
                                        </p:cTn>
                                        <p:tgtEl>
                                          <p:spTgt spid="27"/>
                                        </p:tgtEl>
                                        <p:attrNameLst>
                                          <p:attrName>r</p:attrName>
                                        </p:attrNameLst>
                                      </p:cBhvr>
                                    </p:animRot>
                                    <p:animRot by="-240000">
                                      <p:cBhvr>
                                        <p:cTn id="105" dur="200" fill="hold">
                                          <p:stCondLst>
                                            <p:cond delay="200"/>
                                          </p:stCondLst>
                                        </p:cTn>
                                        <p:tgtEl>
                                          <p:spTgt spid="27"/>
                                        </p:tgtEl>
                                        <p:attrNameLst>
                                          <p:attrName>r</p:attrName>
                                        </p:attrNameLst>
                                      </p:cBhvr>
                                    </p:animRot>
                                    <p:animRot by="240000">
                                      <p:cBhvr>
                                        <p:cTn id="106" dur="200" fill="hold">
                                          <p:stCondLst>
                                            <p:cond delay="400"/>
                                          </p:stCondLst>
                                        </p:cTn>
                                        <p:tgtEl>
                                          <p:spTgt spid="27"/>
                                        </p:tgtEl>
                                        <p:attrNameLst>
                                          <p:attrName>r</p:attrName>
                                        </p:attrNameLst>
                                      </p:cBhvr>
                                    </p:animRot>
                                    <p:animRot by="-240000">
                                      <p:cBhvr>
                                        <p:cTn id="107" dur="200" fill="hold">
                                          <p:stCondLst>
                                            <p:cond delay="600"/>
                                          </p:stCondLst>
                                        </p:cTn>
                                        <p:tgtEl>
                                          <p:spTgt spid="27"/>
                                        </p:tgtEl>
                                        <p:attrNameLst>
                                          <p:attrName>r</p:attrName>
                                        </p:attrNameLst>
                                      </p:cBhvr>
                                    </p:animRot>
                                    <p:animRot by="120000">
                                      <p:cBhvr>
                                        <p:cTn id="108" dur="200" fill="hold">
                                          <p:stCondLst>
                                            <p:cond delay="800"/>
                                          </p:stCondLst>
                                        </p:cTn>
                                        <p:tgtEl>
                                          <p:spTgt spid="27"/>
                                        </p:tgtEl>
                                        <p:attrNameLst>
                                          <p:attrName>r</p:attrName>
                                        </p:attrNameLst>
                                      </p:cBhvr>
                                    </p:animRot>
                                  </p:childTnLst>
                                </p:cTn>
                              </p:par>
                            </p:childTnLst>
                          </p:cTn>
                        </p:par>
                        <p:par>
                          <p:cTn id="109" fill="hold">
                            <p:stCondLst>
                              <p:cond delay="5000"/>
                            </p:stCondLst>
                            <p:childTnLst>
                              <p:par>
                                <p:cTn id="110" presetID="22" presetClass="entr" presetSubtype="8"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left)">
                                      <p:cBhvr>
                                        <p:cTn id="112"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7" grpId="0"/>
      <p:bldP spid="2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7C2F82C-F506-4B3E-945E-071F3A530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5051" y="2343896"/>
            <a:ext cx="3851401" cy="2327406"/>
          </a:xfrm>
          <a:prstGeom prst="rect">
            <a:avLst/>
          </a:prstGeom>
        </p:spPr>
      </p:pic>
      <p:sp>
        <p:nvSpPr>
          <p:cNvPr id="9" name="矩形 8"/>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文本框 23"/>
          <p:cNvSpPr txBox="1"/>
          <p:nvPr/>
        </p:nvSpPr>
        <p:spPr>
          <a:xfrm>
            <a:off x="2107613" y="2989248"/>
            <a:ext cx="3685624"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PART six</a:t>
            </a:r>
            <a:endParaRPr lang="zh-CN" altLang="en-US" sz="5400" dirty="0">
              <a:solidFill>
                <a:prstClr val="white"/>
              </a:solidFill>
              <a:latin typeface="Castellar" panose="020A0402060406010301" pitchFamily="18" charset="0"/>
            </a:endParaRPr>
          </a:p>
        </p:txBody>
      </p:sp>
      <p:sp>
        <p:nvSpPr>
          <p:cNvPr id="10" name="文本框 9"/>
          <p:cNvSpPr txBox="1"/>
          <p:nvPr/>
        </p:nvSpPr>
        <p:spPr>
          <a:xfrm>
            <a:off x="7502439" y="1143045"/>
            <a:ext cx="4598054" cy="523220"/>
          </a:xfrm>
          <a:prstGeom prst="rect">
            <a:avLst/>
          </a:prstGeom>
          <a:noFill/>
        </p:spPr>
        <p:txBody>
          <a:bodyPr wrap="none" rtlCol="0">
            <a:spAutoFit/>
          </a:bodyPr>
          <a:lstStyle/>
          <a:p>
            <a:r>
              <a:rPr lang="en-US" altLang="zh-CN" sz="2800" dirty="0">
                <a:solidFill>
                  <a:prstClr val="white"/>
                </a:solidFill>
                <a:latin typeface="Microsoft JhengHei Light" panose="020B0304030504040204" pitchFamily="34" charset="-120"/>
                <a:ea typeface="Microsoft JhengHei Light" panose="020B0304030504040204" pitchFamily="34" charset="-120"/>
              </a:rPr>
              <a:t>Limitations and future work</a:t>
            </a:r>
            <a:endParaRPr lang="zh-CN" altLang="en-US" sz="2800" dirty="0">
              <a:solidFill>
                <a:prstClr val="white"/>
              </a:solidFill>
              <a:latin typeface="Microsoft JhengHei Light" panose="020B0304030504040204" pitchFamily="34" charset="-120"/>
              <a:ea typeface="Microsoft JhengHei Light" panose="020B0304030504040204" pitchFamily="34" charset="-120"/>
            </a:endParaRPr>
          </a:p>
        </p:txBody>
      </p:sp>
      <p:sp>
        <p:nvSpPr>
          <p:cNvPr id="4" name="矩形 3"/>
          <p:cNvSpPr/>
          <p:nvPr/>
        </p:nvSpPr>
        <p:spPr>
          <a:xfrm>
            <a:off x="7636281" y="2310579"/>
            <a:ext cx="3974282" cy="2443260"/>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7516727" y="2241566"/>
            <a:ext cx="4093836" cy="2512273"/>
          </a:xfrm>
          <a:prstGeom prst="rect">
            <a:avLst/>
          </a:prstGeom>
          <a:noFill/>
          <a:ln>
            <a:solidFill>
              <a:srgbClr val="DD65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flipH="1">
            <a:off x="6084726" y="7636"/>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flipH="1">
            <a:off x="6971137" y="7635"/>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6606827" y="13363"/>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a:extLst>
              <a:ext uri="{FF2B5EF4-FFF2-40B4-BE49-F238E27FC236}">
                <a16:creationId xmlns:a16="http://schemas.microsoft.com/office/drawing/2014/main" id="{81AE1F4D-FC66-4CB3-9B46-0F4321FCA450}"/>
              </a:ext>
            </a:extLst>
          </p:cNvPr>
          <p:cNvGrpSpPr/>
          <p:nvPr/>
        </p:nvGrpSpPr>
        <p:grpSpPr>
          <a:xfrm>
            <a:off x="445358" y="2656800"/>
            <a:ext cx="1554200" cy="1501198"/>
            <a:chOff x="445358" y="2656800"/>
            <a:chExt cx="1554200" cy="1501198"/>
          </a:xfrm>
        </p:grpSpPr>
        <p:sp>
          <p:nvSpPr>
            <p:cNvPr id="11" name="矩形 10"/>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a:extLst>
                <a:ext uri="{FF2B5EF4-FFF2-40B4-BE49-F238E27FC236}">
                  <a16:creationId xmlns:a16="http://schemas.microsoft.com/office/drawing/2014/main" id="{1936D1E4-30DF-4E53-A744-9A02A80FBE34}"/>
                </a:ext>
              </a:extLst>
            </p:cNvPr>
            <p:cNvSpPr/>
            <p:nvPr/>
          </p:nvSpPr>
          <p:spPr>
            <a:xfrm>
              <a:off x="445358" y="2710799"/>
              <a:ext cx="1458000" cy="1447199"/>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chemeClr val="tx1"/>
                  </a:solidFill>
                  <a:latin typeface="Nirmala UI Semilight" panose="020B0402040204020203" pitchFamily="34" charset="0"/>
                  <a:cs typeface="Nirmala UI Semilight" panose="020B0402040204020203" pitchFamily="34" charset="0"/>
                </a:rPr>
                <a:t>6</a:t>
              </a:r>
              <a:endParaRPr lang="zh-CN" altLang="en-US" sz="11500" dirty="0">
                <a:solidFill>
                  <a:schemeClr val="tx1"/>
                </a:solidFill>
                <a:latin typeface="Nirmala UI Semilight" panose="020B0402040204020203" pitchFamily="34" charset="0"/>
                <a:cs typeface="Nirmala UI Semilight" panose="020B0402040204020203" pitchFamily="34" charset="0"/>
              </a:endParaRPr>
            </a:p>
          </p:txBody>
        </p:sp>
      </p:grpSp>
    </p:spTree>
    <p:extLst>
      <p:ext uri="{BB962C8B-B14F-4D97-AF65-F5344CB8AC3E}">
        <p14:creationId xmlns:p14="http://schemas.microsoft.com/office/powerpoint/2010/main" val="932766766"/>
      </p:ext>
    </p:extLst>
  </p:cSld>
  <p:clrMapOvr>
    <a:masterClrMapping/>
  </p:clrMapOvr>
  <mc:AlternateContent xmlns:mc="http://schemas.openxmlformats.org/markup-compatibility/2006" xmlns:p14="http://schemas.microsoft.com/office/powerpoint/2010/main">
    <mc:Choice Requires="p14">
      <p:transition p14:dur="10" advTm="4173"/>
    </mc:Choice>
    <mc:Fallback xmlns="">
      <p:transition advTm="4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4"/>
                                        </p:tgtEl>
                                        <p:attrNameLst>
                                          <p:attrName>ppt_y</p:attrName>
                                        </p:attrNameLst>
                                      </p:cBhvr>
                                      <p:tavLst>
                                        <p:tav tm="0">
                                          <p:val>
                                            <p:strVal val="#ppt_y"/>
                                          </p:val>
                                        </p:tav>
                                        <p:tav tm="100000">
                                          <p:val>
                                            <p:strVal val="#ppt_y"/>
                                          </p:val>
                                        </p:tav>
                                      </p:tavLst>
                                    </p:anim>
                                    <p:anim calcmode="lin" valueType="num">
                                      <p:cBhvr>
                                        <p:cTn id="2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4"/>
                                        </p:tgtEl>
                                      </p:cBhvr>
                                    </p:animEffect>
                                  </p:childTnLst>
                                </p:cTn>
                              </p:par>
                              <p:par>
                                <p:cTn id="27" presetID="12" presetClass="entr" presetSubtype="2" fill="hold" grpId="0" nodeType="withEffect">
                                  <p:stCondLst>
                                    <p:cond delay="0"/>
                                  </p:stCondLst>
                                  <p:iterate type="wd">
                                    <p:tmPct val="10000"/>
                                  </p:iterate>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ppt_x</p:attrName>
                                        </p:attrNameLst>
                                      </p:cBhvr>
                                      <p:tavLst>
                                        <p:tav tm="0">
                                          <p:val>
                                            <p:strVal val="#ppt_x+#ppt_w*1.125000"/>
                                          </p:val>
                                        </p:tav>
                                        <p:tav tm="100000">
                                          <p:val>
                                            <p:strVal val="#ppt_x"/>
                                          </p:val>
                                        </p:tav>
                                      </p:tavLst>
                                    </p:anim>
                                    <p:animEffect transition="in" filter="wipe(left)">
                                      <p:cBhvr>
                                        <p:cTn id="30" dur="500"/>
                                        <p:tgtEl>
                                          <p:spTgt spid="10"/>
                                        </p:tgtEl>
                                      </p:cBhvr>
                                    </p:animEffect>
                                  </p:childTnLst>
                                </p:cTn>
                              </p:par>
                              <p:par>
                                <p:cTn id="31" presetID="50" presetClass="entr" presetSubtype="0" decel="10000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3"/>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par>
                                <p:cTn id="36" presetID="50" presetClass="entr" presetSubtype="0" decel="10000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strVal val="#ppt_w+.3"/>
                                          </p:val>
                                        </p:tav>
                                        <p:tav tm="100000">
                                          <p:val>
                                            <p:strVal val="#ppt_w"/>
                                          </p:val>
                                        </p:tav>
                                      </p:tavLst>
                                    </p:anim>
                                    <p:anim calcmode="lin" valueType="num">
                                      <p:cBhvr>
                                        <p:cTn id="39" dur="1000" fill="hold"/>
                                        <p:tgtEl>
                                          <p:spTgt spid="4"/>
                                        </p:tgtEl>
                                        <p:attrNameLst>
                                          <p:attrName>ppt_h</p:attrName>
                                        </p:attrNameLst>
                                      </p:cBhvr>
                                      <p:tavLst>
                                        <p:tav tm="0">
                                          <p:val>
                                            <p:strVal val="#ppt_h"/>
                                          </p:val>
                                        </p:tav>
                                        <p:tav tm="100000">
                                          <p:val>
                                            <p:strVal val="#ppt_h"/>
                                          </p:val>
                                        </p:tav>
                                      </p:tavLst>
                                    </p:anim>
                                    <p:animEffect transition="in" filter="fade">
                                      <p:cBhvr>
                                        <p:cTn id="40" dur="1000"/>
                                        <p:tgtEl>
                                          <p:spTgt spid="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4" grpId="0" animBg="1"/>
      <p:bldP spid="6" grpId="0" animBg="1"/>
      <p:bldP spid="21"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文本框 26"/>
          <p:cNvSpPr txBox="1"/>
          <p:nvPr/>
        </p:nvSpPr>
        <p:spPr>
          <a:xfrm>
            <a:off x="1338400" y="123172"/>
            <a:ext cx="5085172" cy="923330"/>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5400">
                <a:solidFill>
                  <a:srgbClr val="FFFFFF"/>
                </a:solidFill>
                <a:latin typeface="Castellar"/>
                <a:ea typeface="Castellar"/>
                <a:cs typeface="Castellar"/>
                <a:sym typeface="Castellar"/>
              </a:defRPr>
            </a:lvl1pPr>
          </a:lstStyle>
          <a:p>
            <a:r>
              <a:rPr lang="en-US" dirty="0"/>
              <a:t>Limitations</a:t>
            </a:r>
            <a:endParaRPr dirty="0"/>
          </a:p>
        </p:txBody>
      </p:sp>
      <p:sp>
        <p:nvSpPr>
          <p:cNvPr id="227" name="矩形 11"/>
          <p:cNvSpPr/>
          <p:nvPr/>
        </p:nvSpPr>
        <p:spPr>
          <a:xfrm rot="1250810">
            <a:off x="475289" y="4642530"/>
            <a:ext cx="201142" cy="208458"/>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28" name="矩形 12"/>
          <p:cNvSpPr/>
          <p:nvPr/>
        </p:nvSpPr>
        <p:spPr>
          <a:xfrm rot="1234003">
            <a:off x="6409613" y="2176821"/>
            <a:ext cx="238856" cy="244896"/>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29" name="矩形 14"/>
          <p:cNvSpPr/>
          <p:nvPr/>
        </p:nvSpPr>
        <p:spPr>
          <a:xfrm rot="3865800">
            <a:off x="489592" y="1337688"/>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0" name="矩形 15"/>
          <p:cNvSpPr/>
          <p:nvPr/>
        </p:nvSpPr>
        <p:spPr>
          <a:xfrm rot="3865800">
            <a:off x="1987749" y="5841998"/>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1" name="矩形 17"/>
          <p:cNvSpPr/>
          <p:nvPr/>
        </p:nvSpPr>
        <p:spPr>
          <a:xfrm rot="3865800">
            <a:off x="3865722" y="1151885"/>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2" name="矩形 18"/>
          <p:cNvSpPr/>
          <p:nvPr/>
        </p:nvSpPr>
        <p:spPr>
          <a:xfrm rot="1250810">
            <a:off x="4974849" y="6017011"/>
            <a:ext cx="201142" cy="208458"/>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3" name="矩形 19"/>
          <p:cNvSpPr/>
          <p:nvPr/>
        </p:nvSpPr>
        <p:spPr>
          <a:xfrm rot="3865800">
            <a:off x="7799709" y="575214"/>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4" name="矩形 20"/>
          <p:cNvSpPr/>
          <p:nvPr/>
        </p:nvSpPr>
        <p:spPr>
          <a:xfrm rot="3865800">
            <a:off x="7407426" y="4951760"/>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5" name="矩形 16"/>
          <p:cNvSpPr/>
          <p:nvPr/>
        </p:nvSpPr>
        <p:spPr>
          <a:xfrm flipH="1">
            <a:off x="11155939" y="-2"/>
            <a:ext cx="151397" cy="5497553"/>
          </a:xfrm>
          <a:prstGeom prst="rect">
            <a:avLst/>
          </a:prstGeom>
          <a:solidFill>
            <a:srgbClr val="DD6572"/>
          </a:solidFill>
          <a:ln w="12700">
            <a:miter lim="400000"/>
          </a:ln>
        </p:spPr>
        <p:txBody>
          <a:bodyPr lIns="45719" rIns="45719" anchor="ctr"/>
          <a:lstStyle/>
          <a:p>
            <a:pPr algn="ctr">
              <a:defRPr>
                <a:solidFill>
                  <a:srgbClr val="FFFFFF"/>
                </a:solidFill>
              </a:defRPr>
            </a:pPr>
            <a:endParaRPr/>
          </a:p>
        </p:txBody>
      </p:sp>
      <p:sp>
        <p:nvSpPr>
          <p:cNvPr id="236" name="矩形 21"/>
          <p:cNvSpPr/>
          <p:nvPr/>
        </p:nvSpPr>
        <p:spPr>
          <a:xfrm>
            <a:off x="10791629" y="5727"/>
            <a:ext cx="86401" cy="4460400"/>
          </a:xfrm>
          <a:prstGeom prst="rect">
            <a:avLst/>
          </a:prstGeom>
          <a:solidFill>
            <a:srgbClr val="DD6572"/>
          </a:solidFill>
          <a:ln w="12700">
            <a:miter lim="400000"/>
          </a:ln>
        </p:spPr>
        <p:txBody>
          <a:bodyPr lIns="45719" rIns="45719" anchor="ctr"/>
          <a:lstStyle/>
          <a:p>
            <a:pPr algn="ctr">
              <a:defRPr>
                <a:solidFill>
                  <a:srgbClr val="FFFFFF"/>
                </a:solidFill>
              </a:defRPr>
            </a:pPr>
            <a:endParaRPr/>
          </a:p>
        </p:txBody>
      </p:sp>
      <p:sp>
        <p:nvSpPr>
          <p:cNvPr id="237" name="矩形 22"/>
          <p:cNvSpPr/>
          <p:nvPr/>
        </p:nvSpPr>
        <p:spPr>
          <a:xfrm flipH="1">
            <a:off x="10269528" y="-1"/>
            <a:ext cx="330595" cy="3602149"/>
          </a:xfrm>
          <a:prstGeom prst="rect">
            <a:avLst/>
          </a:prstGeom>
          <a:solidFill>
            <a:srgbClr val="DD6572"/>
          </a:solidFill>
          <a:ln w="12700">
            <a:miter lim="400000"/>
          </a:ln>
        </p:spPr>
        <p:txBody>
          <a:bodyPr lIns="45719" rIns="45719" anchor="ctr"/>
          <a:lstStyle/>
          <a:p>
            <a:pPr algn="ctr">
              <a:defRPr>
                <a:solidFill>
                  <a:srgbClr val="FFFFFF"/>
                </a:solidFill>
              </a:defRPr>
            </a:pPr>
            <a:endParaRPr/>
          </a:p>
        </p:txBody>
      </p:sp>
      <p:sp>
        <p:nvSpPr>
          <p:cNvPr id="238" name="矩形 23"/>
          <p:cNvSpPr/>
          <p:nvPr/>
        </p:nvSpPr>
        <p:spPr>
          <a:xfrm>
            <a:off x="10793177" y="-2"/>
            <a:ext cx="84853" cy="6858001"/>
          </a:xfrm>
          <a:prstGeom prst="rect">
            <a:avLst/>
          </a:prstGeom>
          <a:solidFill>
            <a:srgbClr val="DD6572"/>
          </a:solidFill>
          <a:ln w="12700">
            <a:miter lim="400000"/>
          </a:ln>
        </p:spPr>
        <p:txBody>
          <a:bodyPr lIns="45719" rIns="45719" anchor="ctr"/>
          <a:lstStyle/>
          <a:p>
            <a:pPr algn="ctr">
              <a:defRPr>
                <a:solidFill>
                  <a:srgbClr val="FFFFFF"/>
                </a:solidFill>
              </a:defRPr>
            </a:pPr>
            <a:endParaRPr/>
          </a:p>
        </p:txBody>
      </p:sp>
      <p:sp>
        <p:nvSpPr>
          <p:cNvPr id="239" name="直接连接符 2"/>
          <p:cNvSpPr/>
          <p:nvPr/>
        </p:nvSpPr>
        <p:spPr>
          <a:xfrm>
            <a:off x="1402080" y="3124200"/>
            <a:ext cx="7640319" cy="0"/>
          </a:xfrm>
          <a:prstGeom prst="line">
            <a:avLst/>
          </a:prstGeom>
          <a:ln w="38100">
            <a:solidFill>
              <a:srgbClr val="DD6572"/>
            </a:solidFill>
            <a:miter/>
          </a:ln>
        </p:spPr>
        <p:txBody>
          <a:bodyPr lIns="45719" rIns="45719"/>
          <a:lstStyle/>
          <a:p>
            <a:endParaRPr/>
          </a:p>
        </p:txBody>
      </p:sp>
      <p:sp>
        <p:nvSpPr>
          <p:cNvPr id="240" name="直接连接符 24"/>
          <p:cNvSpPr/>
          <p:nvPr/>
        </p:nvSpPr>
        <p:spPr>
          <a:xfrm>
            <a:off x="1513840" y="4562765"/>
            <a:ext cx="7680959" cy="0"/>
          </a:xfrm>
          <a:prstGeom prst="line">
            <a:avLst/>
          </a:prstGeom>
          <a:ln w="6350">
            <a:solidFill>
              <a:srgbClr val="DD6572"/>
            </a:solidFill>
            <a:miter/>
          </a:ln>
        </p:spPr>
        <p:txBody>
          <a:bodyPr lIns="45719" rIns="45719"/>
          <a:lstStyle/>
          <a:p>
            <a:endParaRPr/>
          </a:p>
        </p:txBody>
      </p:sp>
      <p:grpSp>
        <p:nvGrpSpPr>
          <p:cNvPr id="246" name="组合 29"/>
          <p:cNvGrpSpPr/>
          <p:nvPr/>
        </p:nvGrpSpPr>
        <p:grpSpPr>
          <a:xfrm>
            <a:off x="0" y="388124"/>
            <a:ext cx="1060799" cy="362528"/>
            <a:chOff x="0" y="0"/>
            <a:chExt cx="1060798" cy="362526"/>
          </a:xfrm>
        </p:grpSpPr>
        <p:sp>
          <p:nvSpPr>
            <p:cNvPr id="244" name="矩形 30"/>
            <p:cNvSpPr/>
            <p:nvPr/>
          </p:nvSpPr>
          <p:spPr>
            <a:xfrm>
              <a:off x="0" y="0"/>
              <a:ext cx="669074" cy="362527"/>
            </a:xfrm>
            <a:prstGeom prst="rect">
              <a:avLst/>
            </a:prstGeom>
            <a:solidFill>
              <a:srgbClr val="DD657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5" name="矩形 31"/>
            <p:cNvSpPr/>
            <p:nvPr/>
          </p:nvSpPr>
          <p:spPr>
            <a:xfrm>
              <a:off x="814203" y="-1"/>
              <a:ext cx="246596" cy="362527"/>
            </a:xfrm>
            <a:prstGeom prst="rect">
              <a:avLst/>
            </a:prstGeom>
            <a:solidFill>
              <a:srgbClr val="DD657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6" name="直接连接符 24">
            <a:extLst>
              <a:ext uri="{FF2B5EF4-FFF2-40B4-BE49-F238E27FC236}">
                <a16:creationId xmlns:a16="http://schemas.microsoft.com/office/drawing/2014/main" id="{1765E4E6-3BC6-4073-B71E-A4E73A75CC88}"/>
              </a:ext>
            </a:extLst>
          </p:cNvPr>
          <p:cNvSpPr/>
          <p:nvPr/>
        </p:nvSpPr>
        <p:spPr>
          <a:xfrm>
            <a:off x="1457960" y="3028605"/>
            <a:ext cx="7736840" cy="0"/>
          </a:xfrm>
          <a:prstGeom prst="line">
            <a:avLst/>
          </a:prstGeom>
          <a:ln w="6350">
            <a:solidFill>
              <a:srgbClr val="DD6572"/>
            </a:solidFill>
            <a:miter/>
          </a:ln>
        </p:spPr>
        <p:txBody>
          <a:bodyPr lIns="45719" rIns="45719"/>
          <a:lstStyle/>
          <a:p>
            <a:endParaRPr/>
          </a:p>
        </p:txBody>
      </p:sp>
      <p:sp>
        <p:nvSpPr>
          <p:cNvPr id="29" name="直接连接符 2">
            <a:extLst>
              <a:ext uri="{FF2B5EF4-FFF2-40B4-BE49-F238E27FC236}">
                <a16:creationId xmlns:a16="http://schemas.microsoft.com/office/drawing/2014/main" id="{6D4CECE8-854E-4CE2-B17A-5E66A6F6F6CC}"/>
              </a:ext>
            </a:extLst>
          </p:cNvPr>
          <p:cNvSpPr/>
          <p:nvPr/>
        </p:nvSpPr>
        <p:spPr>
          <a:xfrm>
            <a:off x="1402080" y="4466127"/>
            <a:ext cx="7640319" cy="0"/>
          </a:xfrm>
          <a:prstGeom prst="line">
            <a:avLst/>
          </a:prstGeom>
          <a:ln w="38100">
            <a:solidFill>
              <a:srgbClr val="DD6572"/>
            </a:solidFill>
            <a:miter/>
          </a:ln>
        </p:spPr>
        <p:txBody>
          <a:bodyPr lIns="45719" rIns="45719"/>
          <a:lstStyle/>
          <a:p>
            <a:endParaRPr/>
          </a:p>
        </p:txBody>
      </p:sp>
      <p:sp>
        <p:nvSpPr>
          <p:cNvPr id="226" name="文本框 10"/>
          <p:cNvSpPr txBox="1"/>
          <p:nvPr/>
        </p:nvSpPr>
        <p:spPr>
          <a:xfrm>
            <a:off x="931990" y="1970038"/>
            <a:ext cx="10193558" cy="2308324"/>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marL="342900" indent="-342900">
              <a:buFont typeface="Wingdings" panose="05000000000000000000" pitchFamily="2" charset="2"/>
              <a:buChar char="Ø"/>
              <a:defRPr sz="2400">
                <a:solidFill>
                  <a:srgbClr val="FFFFFF"/>
                </a:solidFill>
              </a:defRPr>
            </a:pPr>
            <a:r>
              <a:rPr dirty="0">
                <a:solidFill>
                  <a:schemeClr val="bg1">
                    <a:lumMod val="75000"/>
                  </a:schemeClr>
                </a:solidFill>
              </a:rPr>
              <a:t>Features could be improved by add more informative sub features</a:t>
            </a:r>
          </a:p>
          <a:p>
            <a:pPr marL="342900" indent="-342900">
              <a:buFont typeface="Wingdings" panose="05000000000000000000" pitchFamily="2" charset="2"/>
              <a:buChar char="Ø"/>
              <a:defRPr sz="2400">
                <a:solidFill>
                  <a:srgbClr val="FFFFFF"/>
                </a:solidFill>
              </a:defRPr>
            </a:pPr>
            <a:r>
              <a:rPr dirty="0">
                <a:solidFill>
                  <a:schemeClr val="bg1">
                    <a:lumMod val="75000"/>
                  </a:schemeClr>
                </a:solidFill>
              </a:rPr>
              <a:t>For example: ‘Search trends’= ‘google </a:t>
            </a:r>
            <a:r>
              <a:rPr dirty="0" err="1">
                <a:solidFill>
                  <a:schemeClr val="bg1">
                    <a:lumMod val="75000"/>
                  </a:schemeClr>
                </a:solidFill>
              </a:rPr>
              <a:t>trends’+’twitter</a:t>
            </a:r>
            <a:r>
              <a:rPr dirty="0">
                <a:solidFill>
                  <a:schemeClr val="bg1">
                    <a:lumMod val="75000"/>
                  </a:schemeClr>
                </a:solidFill>
              </a:rPr>
              <a:t> heats’+’</a:t>
            </a:r>
            <a:r>
              <a:rPr dirty="0" err="1">
                <a:solidFill>
                  <a:schemeClr val="bg1">
                    <a:lumMod val="75000"/>
                  </a:schemeClr>
                </a:solidFill>
              </a:rPr>
              <a:t>youtube</a:t>
            </a:r>
            <a:r>
              <a:rPr dirty="0">
                <a:solidFill>
                  <a:schemeClr val="bg1">
                    <a:lumMod val="75000"/>
                  </a:schemeClr>
                </a:solidFill>
              </a:rPr>
              <a:t> search’</a:t>
            </a:r>
          </a:p>
          <a:p>
            <a:pPr marL="342900" indent="-342900">
              <a:buFont typeface="Wingdings" panose="05000000000000000000" pitchFamily="2" charset="2"/>
              <a:buChar char="Ø"/>
              <a:defRPr sz="2400">
                <a:solidFill>
                  <a:srgbClr val="FFFFFF"/>
                </a:solidFill>
              </a:defRPr>
            </a:pPr>
            <a:endParaRPr dirty="0">
              <a:solidFill>
                <a:schemeClr val="bg1">
                  <a:lumMod val="75000"/>
                </a:schemeClr>
              </a:solidFill>
            </a:endParaRPr>
          </a:p>
          <a:p>
            <a:pPr marL="342900" indent="-342900">
              <a:buFont typeface="Wingdings" panose="05000000000000000000" pitchFamily="2" charset="2"/>
              <a:buChar char="Ø"/>
              <a:defRPr sz="2400">
                <a:solidFill>
                  <a:srgbClr val="FFFFFF"/>
                </a:solidFill>
              </a:defRPr>
            </a:pPr>
            <a:endParaRPr dirty="0">
              <a:solidFill>
                <a:schemeClr val="bg1">
                  <a:lumMod val="75000"/>
                </a:schemeClr>
              </a:solidFill>
            </a:endParaRPr>
          </a:p>
          <a:p>
            <a:pPr marL="342900" indent="-342900">
              <a:buFont typeface="Wingdings" panose="05000000000000000000" pitchFamily="2" charset="2"/>
              <a:buChar char="Ø"/>
              <a:defRPr sz="2400">
                <a:solidFill>
                  <a:srgbClr val="FFFFFF"/>
                </a:solidFill>
              </a:defRPr>
            </a:pPr>
            <a:r>
              <a:rPr dirty="0">
                <a:solidFill>
                  <a:schemeClr val="bg1">
                    <a:lumMod val="75000"/>
                  </a:schemeClr>
                </a:solidFill>
              </a:rPr>
              <a:t>Feature engineering need more advanced techniques</a:t>
            </a:r>
          </a:p>
          <a:p>
            <a:pPr marL="342900" indent="-342900">
              <a:buFont typeface="Wingdings" panose="05000000000000000000" pitchFamily="2" charset="2"/>
              <a:buChar char="Ø"/>
              <a:defRPr sz="2400">
                <a:solidFill>
                  <a:srgbClr val="FFFFFF"/>
                </a:solidFill>
              </a:defRPr>
            </a:pPr>
            <a:r>
              <a:rPr dirty="0">
                <a:solidFill>
                  <a:schemeClr val="bg1">
                    <a:lumMod val="75000"/>
                  </a:schemeClr>
                </a:solidFill>
              </a:rPr>
              <a:t>For example: null value, category variables, scaling techniques</a:t>
            </a:r>
          </a:p>
        </p:txBody>
      </p:sp>
    </p:spTree>
    <p:extLst>
      <p:ext uri="{BB962C8B-B14F-4D97-AF65-F5344CB8AC3E}">
        <p14:creationId xmlns:p14="http://schemas.microsoft.com/office/powerpoint/2010/main" val="2393162649"/>
      </p:ext>
    </p:extLst>
  </p:cSld>
  <p:clrMapOvr>
    <a:masterClrMapping/>
  </p:clrMapOvr>
  <mc:AlternateContent xmlns:mc="http://schemas.openxmlformats.org/markup-compatibility/2006" xmlns:p14="http://schemas.microsoft.com/office/powerpoint/2010/main">
    <mc:Choice Requires="p14">
      <p:transition spd="slow" p14:dur="1200" advClick="0" advTm="5000">
        <p14:prism dir="d"/>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24"/>
                                        </p:tgtEl>
                                        <p:attrNameLst>
                                          <p:attrName>style.visibility</p:attrName>
                                        </p:attrNameLst>
                                      </p:cBhvr>
                                      <p:to>
                                        <p:strVal val="visible"/>
                                      </p:to>
                                    </p:set>
                                    <p:anim calcmode="lin" valueType="num">
                                      <p:cBhvr>
                                        <p:cTn id="7" dur="500" fill="hold"/>
                                        <p:tgtEl>
                                          <p:spTgt spid="224"/>
                                        </p:tgtEl>
                                        <p:attrNameLst>
                                          <p:attrName>ppt_w</p:attrName>
                                        </p:attrNameLst>
                                      </p:cBhvr>
                                      <p:tavLst>
                                        <p:tav tm="0">
                                          <p:val>
                                            <p:fltVal val="0"/>
                                          </p:val>
                                        </p:tav>
                                        <p:tav tm="100000">
                                          <p:val>
                                            <p:strVal val="#ppt_w"/>
                                          </p:val>
                                        </p:tav>
                                      </p:tavLst>
                                    </p:anim>
                                    <p:anim calcmode="lin" valueType="num">
                                      <p:cBhvr>
                                        <p:cTn id="8" dur="500" fill="hold"/>
                                        <p:tgtEl>
                                          <p:spTgt spid="22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iterate>
                                    <p:tmAbs val="0"/>
                                  </p:iterate>
                                  <p:childTnLst>
                                    <p:set>
                                      <p:cBhvr>
                                        <p:cTn id="11" fill="hold"/>
                                        <p:tgtEl>
                                          <p:spTgt spid="236"/>
                                        </p:tgtEl>
                                        <p:attrNameLst>
                                          <p:attrName>style.visibility</p:attrName>
                                        </p:attrNameLst>
                                      </p:cBhvr>
                                      <p:to>
                                        <p:strVal val="visible"/>
                                      </p:to>
                                    </p:set>
                                    <p:animEffect transition="in" filter="wipe(up)">
                                      <p:cBhvr>
                                        <p:cTn id="12" dur="500"/>
                                        <p:tgtEl>
                                          <p:spTgt spid="236"/>
                                        </p:tgtEl>
                                      </p:cBhvr>
                                    </p:animEffect>
                                  </p:childTnLst>
                                </p:cTn>
                              </p:par>
                            </p:childTnLst>
                          </p:cTn>
                        </p:par>
                        <p:par>
                          <p:cTn id="13" fill="hold">
                            <p:stCondLst>
                              <p:cond delay="1000"/>
                            </p:stCondLst>
                            <p:childTnLst>
                              <p:par>
                                <p:cTn id="14" presetID="22" presetClass="entr" presetSubtype="1" fill="hold" grpId="0" nodeType="afterEffect">
                                  <p:stCondLst>
                                    <p:cond delay="0"/>
                                  </p:stCondLst>
                                  <p:iterate>
                                    <p:tmAbs val="0"/>
                                  </p:iterate>
                                  <p:childTnLst>
                                    <p:set>
                                      <p:cBhvr>
                                        <p:cTn id="15" fill="hold"/>
                                        <p:tgtEl>
                                          <p:spTgt spid="237"/>
                                        </p:tgtEl>
                                        <p:attrNameLst>
                                          <p:attrName>style.visibility</p:attrName>
                                        </p:attrNameLst>
                                      </p:cBhvr>
                                      <p:to>
                                        <p:strVal val="visible"/>
                                      </p:to>
                                    </p:set>
                                    <p:animEffect transition="in" filter="wipe(up)">
                                      <p:cBhvr>
                                        <p:cTn id="16" dur="500"/>
                                        <p:tgtEl>
                                          <p:spTgt spid="237"/>
                                        </p:tgtEl>
                                      </p:cBhvr>
                                    </p:animEffect>
                                  </p:childTnLst>
                                </p:cTn>
                              </p:par>
                            </p:childTnLst>
                          </p:cTn>
                        </p:par>
                        <p:par>
                          <p:cTn id="17" fill="hold">
                            <p:stCondLst>
                              <p:cond delay="1500"/>
                            </p:stCondLst>
                            <p:childTnLst>
                              <p:par>
                                <p:cTn id="18" presetID="22" presetClass="entr" presetSubtype="1" fill="hold" grpId="0" nodeType="afterEffect">
                                  <p:stCondLst>
                                    <p:cond delay="0"/>
                                  </p:stCondLst>
                                  <p:iterate>
                                    <p:tmAbs val="0"/>
                                  </p:iterate>
                                  <p:childTnLst>
                                    <p:set>
                                      <p:cBhvr>
                                        <p:cTn id="19" fill="hold"/>
                                        <p:tgtEl>
                                          <p:spTgt spid="235"/>
                                        </p:tgtEl>
                                        <p:attrNameLst>
                                          <p:attrName>style.visibility</p:attrName>
                                        </p:attrNameLst>
                                      </p:cBhvr>
                                      <p:to>
                                        <p:strVal val="visible"/>
                                      </p:to>
                                    </p:set>
                                    <p:animEffect transition="in" filter="wipe(up)">
                                      <p:cBhvr>
                                        <p:cTn id="20" dur="500"/>
                                        <p:tgtEl>
                                          <p:spTgt spid="235"/>
                                        </p:tgtEl>
                                      </p:cBhvr>
                                    </p:animEffect>
                                  </p:childTnLst>
                                </p:cTn>
                              </p:par>
                            </p:childTnLst>
                          </p:cTn>
                        </p:par>
                        <p:par>
                          <p:cTn id="21" fill="hold">
                            <p:stCondLst>
                              <p:cond delay="2000"/>
                            </p:stCondLst>
                            <p:childTnLst>
                              <p:par>
                                <p:cTn id="22" presetID="23" presetClass="entr" presetSubtype="16" fill="hold" grpId="0" nodeType="afterEffect">
                                  <p:stCondLst>
                                    <p:cond delay="0"/>
                                  </p:stCondLst>
                                  <p:iterate>
                                    <p:tmAbs val="0"/>
                                  </p:iterate>
                                  <p:childTnLst>
                                    <p:set>
                                      <p:cBhvr>
                                        <p:cTn id="23" fill="hold"/>
                                        <p:tgtEl>
                                          <p:spTgt spid="228"/>
                                        </p:tgtEl>
                                        <p:attrNameLst>
                                          <p:attrName>style.visibility</p:attrName>
                                        </p:attrNameLst>
                                      </p:cBhvr>
                                      <p:to>
                                        <p:strVal val="visible"/>
                                      </p:to>
                                    </p:set>
                                    <p:anim calcmode="lin" valueType="num">
                                      <p:cBhvr>
                                        <p:cTn id="24" dur="500" fill="hold"/>
                                        <p:tgtEl>
                                          <p:spTgt spid="228"/>
                                        </p:tgtEl>
                                        <p:attrNameLst>
                                          <p:attrName>ppt_w</p:attrName>
                                        </p:attrNameLst>
                                      </p:cBhvr>
                                      <p:tavLst>
                                        <p:tav tm="0">
                                          <p:val>
                                            <p:fltVal val="0"/>
                                          </p:val>
                                        </p:tav>
                                        <p:tav tm="100000">
                                          <p:val>
                                            <p:strVal val="#ppt_w"/>
                                          </p:val>
                                        </p:tav>
                                      </p:tavLst>
                                    </p:anim>
                                    <p:anim calcmode="lin" valueType="num">
                                      <p:cBhvr>
                                        <p:cTn id="25" dur="500" fill="hold"/>
                                        <p:tgtEl>
                                          <p:spTgt spid="228"/>
                                        </p:tgtEl>
                                        <p:attrNameLst>
                                          <p:attrName>ppt_h</p:attrName>
                                        </p:attrNameLst>
                                      </p:cBhvr>
                                      <p:tavLst>
                                        <p:tav tm="0">
                                          <p:val>
                                            <p:fltVal val="0"/>
                                          </p:val>
                                        </p:tav>
                                        <p:tav tm="100000">
                                          <p:val>
                                            <p:strVal val="#ppt_h"/>
                                          </p:val>
                                        </p:tav>
                                      </p:tavLst>
                                    </p:anim>
                                  </p:childTnLst>
                                </p:cTn>
                              </p:par>
                              <p:par>
                                <p:cTn id="26" presetID="8" presetClass="emph" presetSubtype="0" fill="hold" grpId="1" nodeType="withEffect">
                                  <p:stCondLst>
                                    <p:cond delay="0"/>
                                  </p:stCondLst>
                                  <p:childTnLst>
                                    <p:animRot by="21600000">
                                      <p:cBhvr>
                                        <p:cTn id="27" dur="1000" fill="hold"/>
                                        <p:tgtEl>
                                          <p:spTgt spid="228"/>
                                        </p:tgtEl>
                                        <p:attrNameLst>
                                          <p:attrName>r</p:attrName>
                                        </p:attrNameLst>
                                      </p:cBhvr>
                                    </p:animRot>
                                  </p:childTnLst>
                                </p:cTn>
                              </p:par>
                              <p:par>
                                <p:cTn id="28" presetID="23" presetClass="entr" presetSubtype="16" fill="hold" grpId="0" nodeType="withEffect">
                                  <p:stCondLst>
                                    <p:cond delay="0"/>
                                  </p:stCondLst>
                                  <p:iterate>
                                    <p:tmAbs val="0"/>
                                  </p:iterate>
                                  <p:childTnLst>
                                    <p:set>
                                      <p:cBhvr>
                                        <p:cTn id="29" fill="hold"/>
                                        <p:tgtEl>
                                          <p:spTgt spid="229"/>
                                        </p:tgtEl>
                                        <p:attrNameLst>
                                          <p:attrName>style.visibility</p:attrName>
                                        </p:attrNameLst>
                                      </p:cBhvr>
                                      <p:to>
                                        <p:strVal val="visible"/>
                                      </p:to>
                                    </p:set>
                                    <p:anim calcmode="lin" valueType="num">
                                      <p:cBhvr>
                                        <p:cTn id="30" dur="500" fill="hold"/>
                                        <p:tgtEl>
                                          <p:spTgt spid="229"/>
                                        </p:tgtEl>
                                        <p:attrNameLst>
                                          <p:attrName>ppt_w</p:attrName>
                                        </p:attrNameLst>
                                      </p:cBhvr>
                                      <p:tavLst>
                                        <p:tav tm="0">
                                          <p:val>
                                            <p:fltVal val="0"/>
                                          </p:val>
                                        </p:tav>
                                        <p:tav tm="100000">
                                          <p:val>
                                            <p:strVal val="#ppt_w"/>
                                          </p:val>
                                        </p:tav>
                                      </p:tavLst>
                                    </p:anim>
                                    <p:anim calcmode="lin" valueType="num">
                                      <p:cBhvr>
                                        <p:cTn id="31" dur="500" fill="hold"/>
                                        <p:tgtEl>
                                          <p:spTgt spid="229"/>
                                        </p:tgtEl>
                                        <p:attrNameLst>
                                          <p:attrName>ppt_h</p:attrName>
                                        </p:attrNameLst>
                                      </p:cBhvr>
                                      <p:tavLst>
                                        <p:tav tm="0">
                                          <p:val>
                                            <p:fltVal val="0"/>
                                          </p:val>
                                        </p:tav>
                                        <p:tav tm="100000">
                                          <p:val>
                                            <p:strVal val="#ppt_h"/>
                                          </p:val>
                                        </p:tav>
                                      </p:tavLst>
                                    </p:anim>
                                  </p:childTnLst>
                                </p:cTn>
                              </p:par>
                              <p:par>
                                <p:cTn id="32" presetID="8" presetClass="emph" presetSubtype="0" fill="hold" grpId="1" nodeType="withEffect">
                                  <p:stCondLst>
                                    <p:cond delay="0"/>
                                  </p:stCondLst>
                                  <p:childTnLst>
                                    <p:animRot by="21600000">
                                      <p:cBhvr>
                                        <p:cTn id="33" dur="1000" fill="hold"/>
                                        <p:tgtEl>
                                          <p:spTgt spid="229"/>
                                        </p:tgtEl>
                                        <p:attrNameLst>
                                          <p:attrName>r</p:attrName>
                                        </p:attrNameLst>
                                      </p:cBhvr>
                                    </p:animRot>
                                  </p:childTnLst>
                                </p:cTn>
                              </p:par>
                              <p:par>
                                <p:cTn id="34" presetID="23" presetClass="entr" presetSubtype="16" fill="hold" grpId="0" nodeType="withEffect">
                                  <p:stCondLst>
                                    <p:cond delay="0"/>
                                  </p:stCondLst>
                                  <p:iterate>
                                    <p:tmAbs val="0"/>
                                  </p:iterate>
                                  <p:childTnLst>
                                    <p:set>
                                      <p:cBhvr>
                                        <p:cTn id="35" fill="hold"/>
                                        <p:tgtEl>
                                          <p:spTgt spid="230"/>
                                        </p:tgtEl>
                                        <p:attrNameLst>
                                          <p:attrName>style.visibility</p:attrName>
                                        </p:attrNameLst>
                                      </p:cBhvr>
                                      <p:to>
                                        <p:strVal val="visible"/>
                                      </p:to>
                                    </p:set>
                                    <p:anim calcmode="lin" valueType="num">
                                      <p:cBhvr>
                                        <p:cTn id="36" dur="500" fill="hold"/>
                                        <p:tgtEl>
                                          <p:spTgt spid="230"/>
                                        </p:tgtEl>
                                        <p:attrNameLst>
                                          <p:attrName>ppt_w</p:attrName>
                                        </p:attrNameLst>
                                      </p:cBhvr>
                                      <p:tavLst>
                                        <p:tav tm="0">
                                          <p:val>
                                            <p:fltVal val="0"/>
                                          </p:val>
                                        </p:tav>
                                        <p:tav tm="100000">
                                          <p:val>
                                            <p:strVal val="#ppt_w"/>
                                          </p:val>
                                        </p:tav>
                                      </p:tavLst>
                                    </p:anim>
                                    <p:anim calcmode="lin" valueType="num">
                                      <p:cBhvr>
                                        <p:cTn id="37" dur="500" fill="hold"/>
                                        <p:tgtEl>
                                          <p:spTgt spid="230"/>
                                        </p:tgtEl>
                                        <p:attrNameLst>
                                          <p:attrName>ppt_h</p:attrName>
                                        </p:attrNameLst>
                                      </p:cBhvr>
                                      <p:tavLst>
                                        <p:tav tm="0">
                                          <p:val>
                                            <p:fltVal val="0"/>
                                          </p:val>
                                        </p:tav>
                                        <p:tav tm="100000">
                                          <p:val>
                                            <p:strVal val="#ppt_h"/>
                                          </p:val>
                                        </p:tav>
                                      </p:tavLst>
                                    </p:anim>
                                  </p:childTnLst>
                                </p:cTn>
                              </p:par>
                              <p:par>
                                <p:cTn id="38" presetID="8" presetClass="emph" presetSubtype="0" fill="hold" grpId="1" nodeType="withEffect">
                                  <p:stCondLst>
                                    <p:cond delay="0"/>
                                  </p:stCondLst>
                                  <p:childTnLst>
                                    <p:animRot by="21600000">
                                      <p:cBhvr>
                                        <p:cTn id="39" dur="1000" fill="hold"/>
                                        <p:tgtEl>
                                          <p:spTgt spid="230"/>
                                        </p:tgtEl>
                                        <p:attrNameLst>
                                          <p:attrName>r</p:attrName>
                                        </p:attrNameLst>
                                      </p:cBhvr>
                                    </p:animRot>
                                  </p:childTnLst>
                                </p:cTn>
                              </p:par>
                              <p:par>
                                <p:cTn id="40" presetID="23" presetClass="entr" presetSubtype="16" fill="hold" grpId="0" nodeType="withEffect">
                                  <p:stCondLst>
                                    <p:cond delay="0"/>
                                  </p:stCondLst>
                                  <p:iterate>
                                    <p:tmAbs val="0"/>
                                  </p:iterate>
                                  <p:childTnLst>
                                    <p:set>
                                      <p:cBhvr>
                                        <p:cTn id="41" fill="hold"/>
                                        <p:tgtEl>
                                          <p:spTgt spid="227"/>
                                        </p:tgtEl>
                                        <p:attrNameLst>
                                          <p:attrName>style.visibility</p:attrName>
                                        </p:attrNameLst>
                                      </p:cBhvr>
                                      <p:to>
                                        <p:strVal val="visible"/>
                                      </p:to>
                                    </p:set>
                                    <p:anim calcmode="lin" valueType="num">
                                      <p:cBhvr>
                                        <p:cTn id="42" dur="500" fill="hold"/>
                                        <p:tgtEl>
                                          <p:spTgt spid="227"/>
                                        </p:tgtEl>
                                        <p:attrNameLst>
                                          <p:attrName>ppt_w</p:attrName>
                                        </p:attrNameLst>
                                      </p:cBhvr>
                                      <p:tavLst>
                                        <p:tav tm="0">
                                          <p:val>
                                            <p:fltVal val="0"/>
                                          </p:val>
                                        </p:tav>
                                        <p:tav tm="100000">
                                          <p:val>
                                            <p:strVal val="#ppt_w"/>
                                          </p:val>
                                        </p:tav>
                                      </p:tavLst>
                                    </p:anim>
                                    <p:anim calcmode="lin" valueType="num">
                                      <p:cBhvr>
                                        <p:cTn id="43" dur="500" fill="hold"/>
                                        <p:tgtEl>
                                          <p:spTgt spid="227"/>
                                        </p:tgtEl>
                                        <p:attrNameLst>
                                          <p:attrName>ppt_h</p:attrName>
                                        </p:attrNameLst>
                                      </p:cBhvr>
                                      <p:tavLst>
                                        <p:tav tm="0">
                                          <p:val>
                                            <p:fltVal val="0"/>
                                          </p:val>
                                        </p:tav>
                                        <p:tav tm="100000">
                                          <p:val>
                                            <p:strVal val="#ppt_h"/>
                                          </p:val>
                                        </p:tav>
                                      </p:tavLst>
                                    </p:anim>
                                  </p:childTnLst>
                                </p:cTn>
                              </p:par>
                              <p:par>
                                <p:cTn id="44" presetID="8" presetClass="emph" presetSubtype="0" fill="hold" grpId="1" nodeType="withEffect">
                                  <p:stCondLst>
                                    <p:cond delay="0"/>
                                  </p:stCondLst>
                                  <p:childTnLst>
                                    <p:animRot by="21600000">
                                      <p:cBhvr>
                                        <p:cTn id="45" dur="1000" fill="hold"/>
                                        <p:tgtEl>
                                          <p:spTgt spid="227"/>
                                        </p:tgtEl>
                                        <p:attrNameLst>
                                          <p:attrName>r</p:attrName>
                                        </p:attrNameLst>
                                      </p:cBhvr>
                                    </p:animRot>
                                  </p:childTnLst>
                                </p:cTn>
                              </p:par>
                              <p:par>
                                <p:cTn id="46" presetID="23" presetClass="entr" presetSubtype="16" fill="hold" grpId="0" nodeType="withEffect">
                                  <p:stCondLst>
                                    <p:cond delay="0"/>
                                  </p:stCondLst>
                                  <p:iterate>
                                    <p:tmAbs val="0"/>
                                  </p:iterate>
                                  <p:childTnLst>
                                    <p:set>
                                      <p:cBhvr>
                                        <p:cTn id="47" fill="hold"/>
                                        <p:tgtEl>
                                          <p:spTgt spid="231"/>
                                        </p:tgtEl>
                                        <p:attrNameLst>
                                          <p:attrName>style.visibility</p:attrName>
                                        </p:attrNameLst>
                                      </p:cBhvr>
                                      <p:to>
                                        <p:strVal val="visible"/>
                                      </p:to>
                                    </p:set>
                                    <p:anim calcmode="lin" valueType="num">
                                      <p:cBhvr>
                                        <p:cTn id="48" dur="500" fill="hold"/>
                                        <p:tgtEl>
                                          <p:spTgt spid="231"/>
                                        </p:tgtEl>
                                        <p:attrNameLst>
                                          <p:attrName>ppt_w</p:attrName>
                                        </p:attrNameLst>
                                      </p:cBhvr>
                                      <p:tavLst>
                                        <p:tav tm="0">
                                          <p:val>
                                            <p:fltVal val="0"/>
                                          </p:val>
                                        </p:tav>
                                        <p:tav tm="100000">
                                          <p:val>
                                            <p:strVal val="#ppt_w"/>
                                          </p:val>
                                        </p:tav>
                                      </p:tavLst>
                                    </p:anim>
                                    <p:anim calcmode="lin" valueType="num">
                                      <p:cBhvr>
                                        <p:cTn id="49" dur="500" fill="hold"/>
                                        <p:tgtEl>
                                          <p:spTgt spid="231"/>
                                        </p:tgtEl>
                                        <p:attrNameLst>
                                          <p:attrName>ppt_h</p:attrName>
                                        </p:attrNameLst>
                                      </p:cBhvr>
                                      <p:tavLst>
                                        <p:tav tm="0">
                                          <p:val>
                                            <p:fltVal val="0"/>
                                          </p:val>
                                        </p:tav>
                                        <p:tav tm="100000">
                                          <p:val>
                                            <p:strVal val="#ppt_h"/>
                                          </p:val>
                                        </p:tav>
                                      </p:tavLst>
                                    </p:anim>
                                  </p:childTnLst>
                                </p:cTn>
                              </p:par>
                              <p:par>
                                <p:cTn id="50" presetID="8" presetClass="emph" presetSubtype="0" fill="hold" grpId="1" nodeType="withEffect">
                                  <p:stCondLst>
                                    <p:cond delay="0"/>
                                  </p:stCondLst>
                                  <p:childTnLst>
                                    <p:animRot by="21600000">
                                      <p:cBhvr>
                                        <p:cTn id="51" dur="1000" fill="hold"/>
                                        <p:tgtEl>
                                          <p:spTgt spid="231"/>
                                        </p:tgtEl>
                                        <p:attrNameLst>
                                          <p:attrName>r</p:attrName>
                                        </p:attrNameLst>
                                      </p:cBhvr>
                                    </p:animRot>
                                  </p:childTnLst>
                                </p:cTn>
                              </p:par>
                              <p:par>
                                <p:cTn id="52" presetID="23" presetClass="entr" presetSubtype="16" fill="hold" grpId="0" nodeType="withEffect">
                                  <p:stCondLst>
                                    <p:cond delay="0"/>
                                  </p:stCondLst>
                                  <p:iterate>
                                    <p:tmAbs val="0"/>
                                  </p:iterate>
                                  <p:childTnLst>
                                    <p:set>
                                      <p:cBhvr>
                                        <p:cTn id="53" fill="hold"/>
                                        <p:tgtEl>
                                          <p:spTgt spid="232"/>
                                        </p:tgtEl>
                                        <p:attrNameLst>
                                          <p:attrName>style.visibility</p:attrName>
                                        </p:attrNameLst>
                                      </p:cBhvr>
                                      <p:to>
                                        <p:strVal val="visible"/>
                                      </p:to>
                                    </p:set>
                                    <p:anim calcmode="lin" valueType="num">
                                      <p:cBhvr>
                                        <p:cTn id="54" dur="500" fill="hold"/>
                                        <p:tgtEl>
                                          <p:spTgt spid="232"/>
                                        </p:tgtEl>
                                        <p:attrNameLst>
                                          <p:attrName>ppt_w</p:attrName>
                                        </p:attrNameLst>
                                      </p:cBhvr>
                                      <p:tavLst>
                                        <p:tav tm="0">
                                          <p:val>
                                            <p:fltVal val="0"/>
                                          </p:val>
                                        </p:tav>
                                        <p:tav tm="100000">
                                          <p:val>
                                            <p:strVal val="#ppt_w"/>
                                          </p:val>
                                        </p:tav>
                                      </p:tavLst>
                                    </p:anim>
                                    <p:anim calcmode="lin" valueType="num">
                                      <p:cBhvr>
                                        <p:cTn id="55" dur="500" fill="hold"/>
                                        <p:tgtEl>
                                          <p:spTgt spid="232"/>
                                        </p:tgtEl>
                                        <p:attrNameLst>
                                          <p:attrName>ppt_h</p:attrName>
                                        </p:attrNameLst>
                                      </p:cBhvr>
                                      <p:tavLst>
                                        <p:tav tm="0">
                                          <p:val>
                                            <p:fltVal val="0"/>
                                          </p:val>
                                        </p:tav>
                                        <p:tav tm="100000">
                                          <p:val>
                                            <p:strVal val="#ppt_h"/>
                                          </p:val>
                                        </p:tav>
                                      </p:tavLst>
                                    </p:anim>
                                  </p:childTnLst>
                                </p:cTn>
                              </p:par>
                              <p:par>
                                <p:cTn id="56" presetID="8" presetClass="emph" presetSubtype="0" fill="hold" grpId="1" nodeType="withEffect">
                                  <p:stCondLst>
                                    <p:cond delay="0"/>
                                  </p:stCondLst>
                                  <p:childTnLst>
                                    <p:animRot by="21600000">
                                      <p:cBhvr>
                                        <p:cTn id="57" dur="1000" fill="hold"/>
                                        <p:tgtEl>
                                          <p:spTgt spid="232"/>
                                        </p:tgtEl>
                                        <p:attrNameLst>
                                          <p:attrName>r</p:attrName>
                                        </p:attrNameLst>
                                      </p:cBhvr>
                                    </p:animRot>
                                  </p:childTnLst>
                                </p:cTn>
                              </p:par>
                              <p:par>
                                <p:cTn id="58" presetID="23" presetClass="entr" presetSubtype="16" fill="hold" grpId="0" nodeType="withEffect">
                                  <p:stCondLst>
                                    <p:cond delay="0"/>
                                  </p:stCondLst>
                                  <p:iterate>
                                    <p:tmAbs val="0"/>
                                  </p:iterate>
                                  <p:childTnLst>
                                    <p:set>
                                      <p:cBhvr>
                                        <p:cTn id="59" fill="hold"/>
                                        <p:tgtEl>
                                          <p:spTgt spid="233"/>
                                        </p:tgtEl>
                                        <p:attrNameLst>
                                          <p:attrName>style.visibility</p:attrName>
                                        </p:attrNameLst>
                                      </p:cBhvr>
                                      <p:to>
                                        <p:strVal val="visible"/>
                                      </p:to>
                                    </p:set>
                                    <p:anim calcmode="lin" valueType="num">
                                      <p:cBhvr>
                                        <p:cTn id="60" dur="500" fill="hold"/>
                                        <p:tgtEl>
                                          <p:spTgt spid="233"/>
                                        </p:tgtEl>
                                        <p:attrNameLst>
                                          <p:attrName>ppt_w</p:attrName>
                                        </p:attrNameLst>
                                      </p:cBhvr>
                                      <p:tavLst>
                                        <p:tav tm="0">
                                          <p:val>
                                            <p:fltVal val="0"/>
                                          </p:val>
                                        </p:tav>
                                        <p:tav tm="100000">
                                          <p:val>
                                            <p:strVal val="#ppt_w"/>
                                          </p:val>
                                        </p:tav>
                                      </p:tavLst>
                                    </p:anim>
                                    <p:anim calcmode="lin" valueType="num">
                                      <p:cBhvr>
                                        <p:cTn id="61" dur="500" fill="hold"/>
                                        <p:tgtEl>
                                          <p:spTgt spid="233"/>
                                        </p:tgtEl>
                                        <p:attrNameLst>
                                          <p:attrName>ppt_h</p:attrName>
                                        </p:attrNameLst>
                                      </p:cBhvr>
                                      <p:tavLst>
                                        <p:tav tm="0">
                                          <p:val>
                                            <p:fltVal val="0"/>
                                          </p:val>
                                        </p:tav>
                                        <p:tav tm="100000">
                                          <p:val>
                                            <p:strVal val="#ppt_h"/>
                                          </p:val>
                                        </p:tav>
                                      </p:tavLst>
                                    </p:anim>
                                  </p:childTnLst>
                                </p:cTn>
                              </p:par>
                              <p:par>
                                <p:cTn id="62" presetID="8" presetClass="emph" presetSubtype="0" fill="hold" grpId="1" nodeType="withEffect">
                                  <p:stCondLst>
                                    <p:cond delay="0"/>
                                  </p:stCondLst>
                                  <p:childTnLst>
                                    <p:animRot by="21600000">
                                      <p:cBhvr>
                                        <p:cTn id="63" dur="1000" fill="hold"/>
                                        <p:tgtEl>
                                          <p:spTgt spid="233"/>
                                        </p:tgtEl>
                                        <p:attrNameLst>
                                          <p:attrName>r</p:attrName>
                                        </p:attrNameLst>
                                      </p:cBhvr>
                                    </p:animRot>
                                  </p:childTnLst>
                                </p:cTn>
                              </p:par>
                              <p:par>
                                <p:cTn id="64" presetID="23" presetClass="entr" presetSubtype="16" fill="hold" grpId="0" nodeType="withEffect">
                                  <p:stCondLst>
                                    <p:cond delay="0"/>
                                  </p:stCondLst>
                                  <p:iterate>
                                    <p:tmAbs val="0"/>
                                  </p:iterate>
                                  <p:childTnLst>
                                    <p:set>
                                      <p:cBhvr>
                                        <p:cTn id="65" fill="hold"/>
                                        <p:tgtEl>
                                          <p:spTgt spid="234"/>
                                        </p:tgtEl>
                                        <p:attrNameLst>
                                          <p:attrName>style.visibility</p:attrName>
                                        </p:attrNameLst>
                                      </p:cBhvr>
                                      <p:to>
                                        <p:strVal val="visible"/>
                                      </p:to>
                                    </p:set>
                                    <p:anim calcmode="lin" valueType="num">
                                      <p:cBhvr>
                                        <p:cTn id="66" dur="500" fill="hold"/>
                                        <p:tgtEl>
                                          <p:spTgt spid="234"/>
                                        </p:tgtEl>
                                        <p:attrNameLst>
                                          <p:attrName>ppt_w</p:attrName>
                                        </p:attrNameLst>
                                      </p:cBhvr>
                                      <p:tavLst>
                                        <p:tav tm="0">
                                          <p:val>
                                            <p:fltVal val="0"/>
                                          </p:val>
                                        </p:tav>
                                        <p:tav tm="100000">
                                          <p:val>
                                            <p:strVal val="#ppt_w"/>
                                          </p:val>
                                        </p:tav>
                                      </p:tavLst>
                                    </p:anim>
                                    <p:anim calcmode="lin" valueType="num">
                                      <p:cBhvr>
                                        <p:cTn id="67" dur="500" fill="hold"/>
                                        <p:tgtEl>
                                          <p:spTgt spid="234"/>
                                        </p:tgtEl>
                                        <p:attrNameLst>
                                          <p:attrName>ppt_h</p:attrName>
                                        </p:attrNameLst>
                                      </p:cBhvr>
                                      <p:tavLst>
                                        <p:tav tm="0">
                                          <p:val>
                                            <p:fltVal val="0"/>
                                          </p:val>
                                        </p:tav>
                                        <p:tav tm="100000">
                                          <p:val>
                                            <p:strVal val="#ppt_h"/>
                                          </p:val>
                                        </p:tav>
                                      </p:tavLst>
                                    </p:anim>
                                  </p:childTnLst>
                                </p:cTn>
                              </p:par>
                              <p:par>
                                <p:cTn id="68" presetID="8" presetClass="emph" presetSubtype="0" fill="hold" grpId="1" nodeType="withEffect">
                                  <p:stCondLst>
                                    <p:cond delay="0"/>
                                  </p:stCondLst>
                                  <p:childTnLst>
                                    <p:animRot by="21600000">
                                      <p:cBhvr>
                                        <p:cTn id="69" dur="1000" fill="hold"/>
                                        <p:tgtEl>
                                          <p:spTgt spid="234"/>
                                        </p:tgtEl>
                                        <p:attrNameLst>
                                          <p:attrName>r</p:attrName>
                                        </p:attrNameLst>
                                      </p:cBhvr>
                                    </p:animRot>
                                  </p:childTnLst>
                                </p:cTn>
                              </p:par>
                            </p:childTnLst>
                          </p:cTn>
                        </p:par>
                        <p:par>
                          <p:cTn id="70" fill="hold">
                            <p:stCondLst>
                              <p:cond delay="3000"/>
                            </p:stCondLst>
                            <p:childTnLst>
                              <p:par>
                                <p:cTn id="71" presetID="22" presetClass="entr" presetSubtype="8" fill="hold" grpId="0" nodeType="afterEffect">
                                  <p:stCondLst>
                                    <p:cond delay="0"/>
                                  </p:stCondLst>
                                  <p:iterate>
                                    <p:tmAbs val="0"/>
                                  </p:iterate>
                                  <p:childTnLst>
                                    <p:set>
                                      <p:cBhvr>
                                        <p:cTn id="72" fill="hold"/>
                                        <p:tgtEl>
                                          <p:spTgt spid="226"/>
                                        </p:tgtEl>
                                        <p:attrNameLst>
                                          <p:attrName>style.visibility</p:attrName>
                                        </p:attrNameLst>
                                      </p:cBhvr>
                                      <p:to>
                                        <p:strVal val="visible"/>
                                      </p:to>
                                    </p:set>
                                    <p:animEffect transition="in" filter="wipe(left)">
                                      <p:cBhvr>
                                        <p:cTn id="73" dur="500"/>
                                        <p:tgtEl>
                                          <p:spTgt spid="226"/>
                                        </p:tgtEl>
                                      </p:cBhvr>
                                    </p:animEffect>
                                  </p:childTnLst>
                                </p:cTn>
                              </p:par>
                            </p:childTnLst>
                          </p:cTn>
                        </p:par>
                        <p:par>
                          <p:cTn id="74" fill="hold">
                            <p:stCondLst>
                              <p:cond delay="3500"/>
                            </p:stCondLst>
                            <p:childTnLst>
                              <p:par>
                                <p:cTn id="75" presetID="22" presetClass="entr" presetSubtype="8" fill="hold" grpId="0" nodeType="afterEffect">
                                  <p:stCondLst>
                                    <p:cond delay="0"/>
                                  </p:stCondLst>
                                  <p:iterate>
                                    <p:tmAbs val="0"/>
                                  </p:iterate>
                                  <p:childTnLst>
                                    <p:set>
                                      <p:cBhvr>
                                        <p:cTn id="76" fill="hold"/>
                                        <p:tgtEl>
                                          <p:spTgt spid="239"/>
                                        </p:tgtEl>
                                        <p:attrNameLst>
                                          <p:attrName>style.visibility</p:attrName>
                                        </p:attrNameLst>
                                      </p:cBhvr>
                                      <p:to>
                                        <p:strVal val="visible"/>
                                      </p:to>
                                    </p:set>
                                    <p:animEffect transition="in" filter="wipe(left)">
                                      <p:cBhvr>
                                        <p:cTn id="77" dur="500"/>
                                        <p:tgtEl>
                                          <p:spTgt spid="239"/>
                                        </p:tgtEl>
                                      </p:cBhvr>
                                    </p:animEffect>
                                  </p:childTnLst>
                                </p:cTn>
                              </p:par>
                            </p:childTnLst>
                          </p:cTn>
                        </p:par>
                        <p:par>
                          <p:cTn id="78" fill="hold">
                            <p:stCondLst>
                              <p:cond delay="4000"/>
                            </p:stCondLst>
                            <p:childTnLst>
                              <p:par>
                                <p:cTn id="79" presetID="22" presetClass="entr" presetSubtype="2" fill="hold" grpId="0" nodeType="afterEffect">
                                  <p:stCondLst>
                                    <p:cond delay="0"/>
                                  </p:stCondLst>
                                  <p:iterate>
                                    <p:tmAbs val="0"/>
                                  </p:iterate>
                                  <p:childTnLst>
                                    <p:set>
                                      <p:cBhvr>
                                        <p:cTn id="80" fill="hold"/>
                                        <p:tgtEl>
                                          <p:spTgt spid="26"/>
                                        </p:tgtEl>
                                        <p:attrNameLst>
                                          <p:attrName>style.visibility</p:attrName>
                                        </p:attrNameLst>
                                      </p:cBhvr>
                                      <p:to>
                                        <p:strVal val="visible"/>
                                      </p:to>
                                    </p:set>
                                    <p:animEffect transition="in" filter="wipe(right)">
                                      <p:cBhvr>
                                        <p:cTn id="81" dur="500"/>
                                        <p:tgtEl>
                                          <p:spTgt spid="26"/>
                                        </p:tgtEl>
                                      </p:cBhvr>
                                    </p:animEffect>
                                  </p:childTnLst>
                                </p:cTn>
                              </p:par>
                            </p:childTnLst>
                          </p:cTn>
                        </p:par>
                        <p:par>
                          <p:cTn id="82" fill="hold">
                            <p:stCondLst>
                              <p:cond delay="4500"/>
                            </p:stCondLst>
                            <p:childTnLst>
                              <p:par>
                                <p:cTn id="83" presetID="22" presetClass="entr" presetSubtype="8" fill="hold" grpId="0" nodeType="afterEffect">
                                  <p:stCondLst>
                                    <p:cond delay="0"/>
                                  </p:stCondLst>
                                  <p:iterate>
                                    <p:tmAbs val="0"/>
                                  </p:iterate>
                                  <p:childTnLst>
                                    <p:set>
                                      <p:cBhvr>
                                        <p:cTn id="84" fill="hold"/>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5000"/>
                            </p:stCondLst>
                            <p:childTnLst>
                              <p:par>
                                <p:cTn id="87" presetID="22" presetClass="entr" presetSubtype="2" fill="hold" grpId="0" nodeType="afterEffect">
                                  <p:stCondLst>
                                    <p:cond delay="0"/>
                                  </p:stCondLst>
                                  <p:iterate>
                                    <p:tmAbs val="0"/>
                                  </p:iterate>
                                  <p:childTnLst>
                                    <p:set>
                                      <p:cBhvr>
                                        <p:cTn id="88" fill="hold"/>
                                        <p:tgtEl>
                                          <p:spTgt spid="240"/>
                                        </p:tgtEl>
                                        <p:attrNameLst>
                                          <p:attrName>style.visibility</p:attrName>
                                        </p:attrNameLst>
                                      </p:cBhvr>
                                      <p:to>
                                        <p:strVal val="visible"/>
                                      </p:to>
                                    </p:set>
                                    <p:animEffect transition="in" filter="wipe(right)">
                                      <p:cBhvr>
                                        <p:cTn id="89" dur="500"/>
                                        <p:tgtEl>
                                          <p:spTgt spid="24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xit" presetSubtype="4" fill="hold" grpId="1" nodeType="clickEffect">
                                  <p:stCondLst>
                                    <p:cond delay="0"/>
                                  </p:stCondLst>
                                  <p:iterate>
                                    <p:tmAbs val="0"/>
                                  </p:iterate>
                                  <p:childTnLst>
                                    <p:animEffect transition="out" filter="wipe(down)">
                                      <p:cBhvr>
                                        <p:cTn id="93" dur="500" fill="hold"/>
                                        <p:tgtEl>
                                          <p:spTgt spid="237"/>
                                        </p:tgtEl>
                                      </p:cBhvr>
                                    </p:animEffect>
                                    <p:set>
                                      <p:cBhvr>
                                        <p:cTn id="94" fill="hold">
                                          <p:stCondLst>
                                            <p:cond delay="499"/>
                                          </p:stCondLst>
                                        </p:cTn>
                                        <p:tgtEl>
                                          <p:spTgt spid="237"/>
                                        </p:tgtEl>
                                        <p:attrNameLst>
                                          <p:attrName>style.visibility</p:attrName>
                                        </p:attrNameLst>
                                      </p:cBhvr>
                                      <p:to>
                                        <p:strVal val="hidden"/>
                                      </p:to>
                                    </p:set>
                                  </p:childTnLst>
                                </p:cTn>
                              </p:par>
                            </p:childTnLst>
                          </p:cTn>
                        </p:par>
                        <p:par>
                          <p:cTn id="95" fill="hold">
                            <p:stCondLst>
                              <p:cond delay="500"/>
                            </p:stCondLst>
                            <p:childTnLst>
                              <p:par>
                                <p:cTn id="96" presetID="22" presetClass="exit" presetSubtype="4" fill="hold" grpId="1" nodeType="afterEffect">
                                  <p:stCondLst>
                                    <p:cond delay="0"/>
                                  </p:stCondLst>
                                  <p:iterate>
                                    <p:tmAbs val="0"/>
                                  </p:iterate>
                                  <p:childTnLst>
                                    <p:animEffect transition="out" filter="wipe(down)">
                                      <p:cBhvr>
                                        <p:cTn id="97" dur="500" fill="hold"/>
                                        <p:tgtEl>
                                          <p:spTgt spid="235"/>
                                        </p:tgtEl>
                                      </p:cBhvr>
                                    </p:animEffect>
                                    <p:set>
                                      <p:cBhvr>
                                        <p:cTn id="98" fill="hold">
                                          <p:stCondLst>
                                            <p:cond delay="499"/>
                                          </p:stCondLst>
                                        </p:cTn>
                                        <p:tgtEl>
                                          <p:spTgt spid="235"/>
                                        </p:tgtEl>
                                        <p:attrNameLst>
                                          <p:attrName>style.visibility</p:attrName>
                                        </p:attrNameLst>
                                      </p:cBhvr>
                                      <p:to>
                                        <p:strVal val="hidden"/>
                                      </p:to>
                                    </p:set>
                                  </p:childTnLst>
                                </p:cTn>
                              </p:par>
                            </p:childTnLst>
                          </p:cTn>
                        </p:par>
                        <p:par>
                          <p:cTn id="99" fill="hold">
                            <p:stCondLst>
                              <p:cond delay="1000"/>
                            </p:stCondLst>
                            <p:childTnLst>
                              <p:par>
                                <p:cTn id="100" presetID="1" presetClass="exit" presetSubtype="0" fill="hold" grpId="1" nodeType="afterEffect">
                                  <p:stCondLst>
                                    <p:cond delay="1500"/>
                                  </p:stCondLst>
                                  <p:iterate>
                                    <p:tmAbs val="0"/>
                                  </p:iterate>
                                  <p:childTnLst>
                                    <p:set>
                                      <p:cBhvr>
                                        <p:cTn id="101" fill="hold">
                                          <p:stCondLst>
                                            <p:cond delay="0"/>
                                          </p:stCondLst>
                                        </p:cTn>
                                        <p:tgtEl>
                                          <p:spTgt spid="236"/>
                                        </p:tgtEl>
                                        <p:attrNameLst>
                                          <p:attrName>style.visibility</p:attrName>
                                        </p:attrNameLst>
                                      </p:cBhvr>
                                      <p:to>
                                        <p:strVal val="hidden"/>
                                      </p:to>
                                    </p:set>
                                  </p:childTnLst>
                                </p:cTn>
                              </p:par>
                            </p:childTnLst>
                          </p:cTn>
                        </p:par>
                        <p:par>
                          <p:cTn id="102" fill="hold">
                            <p:stCondLst>
                              <p:cond delay="2500"/>
                            </p:stCondLst>
                            <p:childTnLst>
                              <p:par>
                                <p:cTn id="103" presetID="22" presetClass="entr" presetSubtype="1" fill="hold" grpId="0" nodeType="afterEffect">
                                  <p:stCondLst>
                                    <p:cond delay="750"/>
                                  </p:stCondLst>
                                  <p:iterate>
                                    <p:tmAbs val="0"/>
                                  </p:iterate>
                                  <p:childTnLst>
                                    <p:set>
                                      <p:cBhvr>
                                        <p:cTn id="104" fill="hold"/>
                                        <p:tgtEl>
                                          <p:spTgt spid="238"/>
                                        </p:tgtEl>
                                        <p:attrNameLst>
                                          <p:attrName>style.visibility</p:attrName>
                                        </p:attrNameLst>
                                      </p:cBhvr>
                                      <p:to>
                                        <p:strVal val="visible"/>
                                      </p:to>
                                    </p:set>
                                    <p:animEffect transition="in" filter="wipe(up)">
                                      <p:cBhvr>
                                        <p:cTn id="105" dur="500"/>
                                        <p:tgtEl>
                                          <p:spTgt spid="238"/>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xit" presetSubtype="2" fill="hold" grpId="1" nodeType="clickEffect">
                                  <p:stCondLst>
                                    <p:cond delay="0"/>
                                  </p:stCondLst>
                                  <p:iterate>
                                    <p:tmAbs val="0"/>
                                  </p:iterate>
                                  <p:childTnLst>
                                    <p:anim calcmode="lin" valueType="num">
                                      <p:cBhvr>
                                        <p:cTn id="109" dur="500" fill="hold"/>
                                        <p:tgtEl>
                                          <p:spTgt spid="238"/>
                                        </p:tgtEl>
                                        <p:attrNameLst>
                                          <p:attrName>ppt_x</p:attrName>
                                        </p:attrNameLst>
                                      </p:cBhvr>
                                      <p:tavLst>
                                        <p:tav tm="0">
                                          <p:val>
                                            <p:strVal val="ppt_x"/>
                                          </p:val>
                                        </p:tav>
                                        <p:tav tm="100000">
                                          <p:val>
                                            <p:strVal val="1+ppt_w/2"/>
                                          </p:val>
                                        </p:tav>
                                      </p:tavLst>
                                    </p:anim>
                                    <p:anim calcmode="lin" valueType="num">
                                      <p:cBhvr>
                                        <p:cTn id="110" dur="500" fill="hold"/>
                                        <p:tgtEl>
                                          <p:spTgt spid="238"/>
                                        </p:tgtEl>
                                        <p:attrNameLst>
                                          <p:attrName>ppt_y</p:attrName>
                                        </p:attrNameLst>
                                      </p:cBhvr>
                                      <p:tavLst>
                                        <p:tav tm="0">
                                          <p:val>
                                            <p:strVal val="ppt_y"/>
                                          </p:val>
                                        </p:tav>
                                        <p:tav tm="100000">
                                          <p:val>
                                            <p:strVal val="ppt_y"/>
                                          </p:val>
                                        </p:tav>
                                      </p:tavLst>
                                    </p:anim>
                                    <p:set>
                                      <p:cBhvr>
                                        <p:cTn id="111" fill="hold">
                                          <p:stCondLst>
                                            <p:cond delay="499"/>
                                          </p:stCondLst>
                                        </p:cTn>
                                        <p:tgtEl>
                                          <p:spTgt spid="2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advAuto="0"/>
      <p:bldP spid="227" grpId="0" animBg="1" advAuto="0"/>
      <p:bldP spid="227" grpId="1" animBg="1" advAuto="0"/>
      <p:bldP spid="228" grpId="0" animBg="1" advAuto="0"/>
      <p:bldP spid="228" grpId="1" animBg="1" advAuto="0"/>
      <p:bldP spid="229" grpId="0" animBg="1" advAuto="0"/>
      <p:bldP spid="229" grpId="1" animBg="1" advAuto="0"/>
      <p:bldP spid="230" grpId="0" animBg="1" advAuto="0"/>
      <p:bldP spid="230" grpId="1" animBg="1" advAuto="0"/>
      <p:bldP spid="231" grpId="0" animBg="1" advAuto="0"/>
      <p:bldP spid="231" grpId="1" animBg="1" advAuto="0"/>
      <p:bldP spid="232" grpId="0" animBg="1" advAuto="0"/>
      <p:bldP spid="232" grpId="1" animBg="1" advAuto="0"/>
      <p:bldP spid="233" grpId="0" animBg="1" advAuto="0"/>
      <p:bldP spid="233" grpId="1" animBg="1" advAuto="0"/>
      <p:bldP spid="234" grpId="0" animBg="1" advAuto="0"/>
      <p:bldP spid="234" grpId="1" animBg="1" advAuto="0"/>
      <p:bldP spid="235" grpId="0" animBg="1" advAuto="0"/>
      <p:bldP spid="235" grpId="1" animBg="1" advAuto="0"/>
      <p:bldP spid="236" grpId="0" animBg="1" advAuto="0"/>
      <p:bldP spid="236" grpId="1" animBg="1" advAuto="0"/>
      <p:bldP spid="237" grpId="0" animBg="1" advAuto="0"/>
      <p:bldP spid="237" grpId="1" animBg="1" advAuto="0"/>
      <p:bldP spid="238" grpId="0" animBg="1" advAuto="0"/>
      <p:bldP spid="238" grpId="1" animBg="1" advAuto="0"/>
      <p:bldP spid="239" grpId="0" animBg="1" advAuto="0"/>
      <p:bldP spid="240" grpId="0" animBg="1" advAuto="0"/>
      <p:bldP spid="26" grpId="0" animBg="1" advAuto="0"/>
      <p:bldP spid="29" grpId="0" animBg="1" advAuto="0"/>
      <p:bldP spid="22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4500748"/>
          </a:xfrm>
          <a:prstGeom prst="rect">
            <a:avLst/>
          </a:prstGeom>
        </p:spPr>
      </p:pic>
      <p:sp>
        <p:nvSpPr>
          <p:cNvPr id="3" name="矩形 2"/>
          <p:cNvSpPr/>
          <p:nvPr/>
        </p:nvSpPr>
        <p:spPr>
          <a:xfrm>
            <a:off x="0" y="1"/>
            <a:ext cx="12192000" cy="4500748"/>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5" name="组合 4"/>
          <p:cNvGrpSpPr/>
          <p:nvPr/>
        </p:nvGrpSpPr>
        <p:grpSpPr>
          <a:xfrm>
            <a:off x="3358738" y="5014053"/>
            <a:ext cx="5474524" cy="1039695"/>
            <a:chOff x="3206338" y="5237018"/>
            <a:chExt cx="5474524" cy="1039695"/>
          </a:xfrm>
        </p:grpSpPr>
        <p:sp>
          <p:nvSpPr>
            <p:cNvPr id="4" name="矩形 3"/>
            <p:cNvSpPr/>
            <p:nvPr/>
          </p:nvSpPr>
          <p:spPr>
            <a:xfrm>
              <a:off x="3206338" y="5237018"/>
              <a:ext cx="5474524" cy="1039695"/>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410213" y="5341508"/>
              <a:ext cx="5072222"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Thank YOU</a:t>
              </a:r>
              <a:endParaRPr lang="zh-CN" altLang="en-US" sz="5400" dirty="0">
                <a:solidFill>
                  <a:prstClr val="white"/>
                </a:solidFill>
                <a:latin typeface="Castellar" panose="020A0402060406010301" pitchFamily="18" charset="0"/>
              </a:endParaRPr>
            </a:p>
          </p:txBody>
        </p:sp>
      </p:gr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660547" y="5970685"/>
            <a:ext cx="119876" cy="119876"/>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181045" y="5970685"/>
            <a:ext cx="119876" cy="11987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701543" y="5970685"/>
            <a:ext cx="119876" cy="119876"/>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222041" y="5970685"/>
            <a:ext cx="119876" cy="119876"/>
          </a:xfrm>
          <a:prstGeom prst="rect">
            <a:avLst/>
          </a:prstGeom>
        </p:spPr>
      </p:pic>
    </p:spTree>
    <p:extLst>
      <p:ext uri="{BB962C8B-B14F-4D97-AF65-F5344CB8AC3E}">
        <p14:creationId xmlns:p14="http://schemas.microsoft.com/office/powerpoint/2010/main" val="1437352290"/>
      </p:ext>
    </p:extLst>
  </p:cSld>
  <p:clrMapOvr>
    <a:masterClrMapping/>
  </p:clrMapOvr>
  <mc:AlternateContent xmlns:mc="http://schemas.openxmlformats.org/markup-compatibility/2006" xmlns:p14="http://schemas.microsoft.com/office/powerpoint/2010/main">
    <mc:Choice Requires="p14">
      <p:transition spd="slow" p14:dur="800" advTm="5033">
        <p14:flythrough/>
      </p:transition>
    </mc:Choice>
    <mc:Fallback xmlns="">
      <p:transition spd="slow" advTm="50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5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96000"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0-#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92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94000" fill="hold"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0-#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par>
                                <p:cTn id="21" presetID="2" presetClass="exit" presetSubtype="2" accel="76000" fill="hold" nodeType="withEffect">
                                  <p:stCondLst>
                                    <p:cond delay="1500"/>
                                  </p:stCondLst>
                                  <p:childTnLst>
                                    <p:anim calcmode="lin" valueType="num">
                                      <p:cBhvr additive="base">
                                        <p:cTn id="22" dur="500"/>
                                        <p:tgtEl>
                                          <p:spTgt spid="7"/>
                                        </p:tgtEl>
                                        <p:attrNameLst>
                                          <p:attrName>ppt_x</p:attrName>
                                        </p:attrNameLst>
                                      </p:cBhvr>
                                      <p:tavLst>
                                        <p:tav tm="0">
                                          <p:val>
                                            <p:strVal val="ppt_x"/>
                                          </p:val>
                                        </p:tav>
                                        <p:tav tm="100000">
                                          <p:val>
                                            <p:strVal val="1+ppt_w/2"/>
                                          </p:val>
                                        </p:tav>
                                      </p:tavLst>
                                    </p:anim>
                                    <p:anim calcmode="lin" valueType="num">
                                      <p:cBhvr additive="base">
                                        <p:cTn id="23" dur="500"/>
                                        <p:tgtEl>
                                          <p:spTgt spid="7"/>
                                        </p:tgtEl>
                                        <p:attrNameLst>
                                          <p:attrName>ppt_y</p:attrName>
                                        </p:attrNameLst>
                                      </p:cBhvr>
                                      <p:tavLst>
                                        <p:tav tm="0">
                                          <p:val>
                                            <p:strVal val="ppt_y"/>
                                          </p:val>
                                        </p:tav>
                                        <p:tav tm="100000">
                                          <p:val>
                                            <p:strVal val="ppt_y"/>
                                          </p:val>
                                        </p:tav>
                                      </p:tavLst>
                                    </p:anim>
                                    <p:set>
                                      <p:cBhvr>
                                        <p:cTn id="24" dur="1" fill="hold">
                                          <p:stCondLst>
                                            <p:cond delay="499"/>
                                          </p:stCondLst>
                                        </p:cTn>
                                        <p:tgtEl>
                                          <p:spTgt spid="7"/>
                                        </p:tgtEl>
                                        <p:attrNameLst>
                                          <p:attrName>style.visibility</p:attrName>
                                        </p:attrNameLst>
                                      </p:cBhvr>
                                      <p:to>
                                        <p:strVal val="hidden"/>
                                      </p:to>
                                    </p:set>
                                  </p:childTnLst>
                                </p:cTn>
                              </p:par>
                              <p:par>
                                <p:cTn id="25" presetID="2" presetClass="exit" presetSubtype="2" accel="76000" fill="hold" nodeType="withEffect">
                                  <p:stCondLst>
                                    <p:cond delay="1750"/>
                                  </p:stCondLst>
                                  <p:childTnLst>
                                    <p:anim calcmode="lin" valueType="num">
                                      <p:cBhvr additive="base">
                                        <p:cTn id="26" dur="500"/>
                                        <p:tgtEl>
                                          <p:spTgt spid="8"/>
                                        </p:tgtEl>
                                        <p:attrNameLst>
                                          <p:attrName>ppt_x</p:attrName>
                                        </p:attrNameLst>
                                      </p:cBhvr>
                                      <p:tavLst>
                                        <p:tav tm="0">
                                          <p:val>
                                            <p:strVal val="ppt_x"/>
                                          </p:val>
                                        </p:tav>
                                        <p:tav tm="100000">
                                          <p:val>
                                            <p:strVal val="1+ppt_w/2"/>
                                          </p:val>
                                        </p:tav>
                                      </p:tavLst>
                                    </p:anim>
                                    <p:anim calcmode="lin" valueType="num">
                                      <p:cBhvr additive="base">
                                        <p:cTn id="27" dur="500"/>
                                        <p:tgtEl>
                                          <p:spTgt spid="8"/>
                                        </p:tgtEl>
                                        <p:attrNameLst>
                                          <p:attrName>ppt_y</p:attrName>
                                        </p:attrNameLst>
                                      </p:cBhvr>
                                      <p:tavLst>
                                        <p:tav tm="0">
                                          <p:val>
                                            <p:strVal val="ppt_y"/>
                                          </p:val>
                                        </p:tav>
                                        <p:tav tm="100000">
                                          <p:val>
                                            <p:strVal val="ppt_y"/>
                                          </p:val>
                                        </p:tav>
                                      </p:tavLst>
                                    </p:anim>
                                    <p:set>
                                      <p:cBhvr>
                                        <p:cTn id="28" dur="1" fill="hold">
                                          <p:stCondLst>
                                            <p:cond delay="499"/>
                                          </p:stCondLst>
                                        </p:cTn>
                                        <p:tgtEl>
                                          <p:spTgt spid="8"/>
                                        </p:tgtEl>
                                        <p:attrNameLst>
                                          <p:attrName>style.visibility</p:attrName>
                                        </p:attrNameLst>
                                      </p:cBhvr>
                                      <p:to>
                                        <p:strVal val="hidden"/>
                                      </p:to>
                                    </p:set>
                                  </p:childTnLst>
                                </p:cTn>
                              </p:par>
                              <p:par>
                                <p:cTn id="29" presetID="2" presetClass="exit" presetSubtype="2" accel="76000" fill="hold" nodeType="withEffect">
                                  <p:stCondLst>
                                    <p:cond delay="2000"/>
                                  </p:stCondLst>
                                  <p:childTnLst>
                                    <p:anim calcmode="lin" valueType="num">
                                      <p:cBhvr additive="base">
                                        <p:cTn id="30" dur="500"/>
                                        <p:tgtEl>
                                          <p:spTgt spid="9"/>
                                        </p:tgtEl>
                                        <p:attrNameLst>
                                          <p:attrName>ppt_x</p:attrName>
                                        </p:attrNameLst>
                                      </p:cBhvr>
                                      <p:tavLst>
                                        <p:tav tm="0">
                                          <p:val>
                                            <p:strVal val="ppt_x"/>
                                          </p:val>
                                        </p:tav>
                                        <p:tav tm="100000">
                                          <p:val>
                                            <p:strVal val="1+ppt_w/2"/>
                                          </p:val>
                                        </p:tav>
                                      </p:tavLst>
                                    </p:anim>
                                    <p:anim calcmode="lin" valueType="num">
                                      <p:cBhvr additive="base">
                                        <p:cTn id="31" dur="500"/>
                                        <p:tgtEl>
                                          <p:spTgt spid="9"/>
                                        </p:tgtEl>
                                        <p:attrNameLst>
                                          <p:attrName>ppt_y</p:attrName>
                                        </p:attrNameLst>
                                      </p:cBhvr>
                                      <p:tavLst>
                                        <p:tav tm="0">
                                          <p:val>
                                            <p:strVal val="ppt_y"/>
                                          </p:val>
                                        </p:tav>
                                        <p:tav tm="100000">
                                          <p:val>
                                            <p:strVal val="ppt_y"/>
                                          </p:val>
                                        </p:tav>
                                      </p:tavLst>
                                    </p:anim>
                                    <p:set>
                                      <p:cBhvr>
                                        <p:cTn id="32" dur="1" fill="hold">
                                          <p:stCondLst>
                                            <p:cond delay="499"/>
                                          </p:stCondLst>
                                        </p:cTn>
                                        <p:tgtEl>
                                          <p:spTgt spid="9"/>
                                        </p:tgtEl>
                                        <p:attrNameLst>
                                          <p:attrName>style.visibility</p:attrName>
                                        </p:attrNameLst>
                                      </p:cBhvr>
                                      <p:to>
                                        <p:strVal val="hidden"/>
                                      </p:to>
                                    </p:set>
                                  </p:childTnLst>
                                </p:cTn>
                              </p:par>
                              <p:par>
                                <p:cTn id="33" presetID="2" presetClass="exit" presetSubtype="2" accel="76000" fill="hold" nodeType="withEffect">
                                  <p:stCondLst>
                                    <p:cond delay="2250"/>
                                  </p:stCondLst>
                                  <p:childTnLst>
                                    <p:anim calcmode="lin" valueType="num">
                                      <p:cBhvr additive="base">
                                        <p:cTn id="34" dur="500"/>
                                        <p:tgtEl>
                                          <p:spTgt spid="10"/>
                                        </p:tgtEl>
                                        <p:attrNameLst>
                                          <p:attrName>ppt_x</p:attrName>
                                        </p:attrNameLst>
                                      </p:cBhvr>
                                      <p:tavLst>
                                        <p:tav tm="0">
                                          <p:val>
                                            <p:strVal val="ppt_x"/>
                                          </p:val>
                                        </p:tav>
                                        <p:tav tm="100000">
                                          <p:val>
                                            <p:strVal val="1+ppt_w/2"/>
                                          </p:val>
                                        </p:tav>
                                      </p:tavLst>
                                    </p:anim>
                                    <p:anim calcmode="lin" valueType="num">
                                      <p:cBhvr additive="base">
                                        <p:cTn id="35" dur="500"/>
                                        <p:tgtEl>
                                          <p:spTgt spid="10"/>
                                        </p:tgtEl>
                                        <p:attrNameLst>
                                          <p:attrName>ppt_y</p:attrName>
                                        </p:attrNameLst>
                                      </p:cBhvr>
                                      <p:tavLst>
                                        <p:tav tm="0">
                                          <p:val>
                                            <p:strVal val="ppt_y"/>
                                          </p:val>
                                        </p:tav>
                                        <p:tav tm="100000">
                                          <p:val>
                                            <p:strVal val="ppt_y"/>
                                          </p:val>
                                        </p:tav>
                                      </p:tavLst>
                                    </p:anim>
                                    <p:set>
                                      <p:cBhvr>
                                        <p:cTn id="36" dur="1" fill="hold">
                                          <p:stCondLst>
                                            <p:cond delay="499"/>
                                          </p:stCondLst>
                                        </p:cTn>
                                        <p:tgtEl>
                                          <p:spTgt spid="10"/>
                                        </p:tgtEl>
                                        <p:attrNameLst>
                                          <p:attrName>style.visibility</p:attrName>
                                        </p:attrNameLst>
                                      </p:cBhvr>
                                      <p:to>
                                        <p:strVal val="hidden"/>
                                      </p:to>
                                    </p:set>
                                  </p:childTnLst>
                                </p:cTn>
                              </p:par>
                            </p:childTnLst>
                          </p:cTn>
                        </p:par>
                        <p:par>
                          <p:cTn id="37" fill="hold">
                            <p:stCondLst>
                              <p:cond delay="275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F4E819E-888C-46B7-B5FE-F6B921D50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227" y="3896937"/>
            <a:ext cx="3482057" cy="2190892"/>
          </a:xfrm>
          <a:prstGeom prst="rect">
            <a:avLst/>
          </a:prstGeom>
        </p:spPr>
      </p:pic>
      <p:sp>
        <p:nvSpPr>
          <p:cNvPr id="11" name="矩形 10"/>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p:cNvSpPr txBox="1"/>
          <p:nvPr/>
        </p:nvSpPr>
        <p:spPr>
          <a:xfrm>
            <a:off x="2107613" y="2989248"/>
            <a:ext cx="4084773"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PART ONE</a:t>
            </a:r>
            <a:endParaRPr lang="zh-CN" altLang="en-US" sz="5400" dirty="0">
              <a:solidFill>
                <a:schemeClr val="bg1"/>
              </a:solidFill>
              <a:latin typeface="Castellar" panose="020A0402060406010301" pitchFamily="18" charset="0"/>
            </a:endParaRPr>
          </a:p>
        </p:txBody>
      </p:sp>
      <p:grpSp>
        <p:nvGrpSpPr>
          <p:cNvPr id="7" name="组合 6"/>
          <p:cNvGrpSpPr/>
          <p:nvPr/>
        </p:nvGrpSpPr>
        <p:grpSpPr>
          <a:xfrm>
            <a:off x="446400" y="2655218"/>
            <a:ext cx="1553414" cy="1502483"/>
            <a:chOff x="446400" y="2655218"/>
            <a:chExt cx="1553414" cy="1502483"/>
          </a:xfrm>
        </p:grpSpPr>
        <p:sp>
          <p:nvSpPr>
            <p:cNvPr id="21" name="矩形 20"/>
            <p:cNvSpPr/>
            <p:nvPr/>
          </p:nvSpPr>
          <p:spPr>
            <a:xfrm>
              <a:off x="525856" y="2655218"/>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446400" y="2710501"/>
              <a:ext cx="1458000" cy="1447200"/>
            </a:xfrm>
            <a:custGeom>
              <a:avLst/>
              <a:gdLst/>
              <a:ahLst/>
              <a:cxnLst/>
              <a:rect l="l" t="t" r="r" b="b"/>
              <a:pathLst>
                <a:path w="701595" h="723183">
                  <a:moveTo>
                    <a:pt x="379681" y="96974"/>
                  </a:moveTo>
                  <a:cubicBezTo>
                    <a:pt x="370255" y="105160"/>
                    <a:pt x="359093" y="113531"/>
                    <a:pt x="346194" y="122089"/>
                  </a:cubicBezTo>
                  <a:cubicBezTo>
                    <a:pt x="333296" y="130646"/>
                    <a:pt x="319591" y="138832"/>
                    <a:pt x="305081" y="146645"/>
                  </a:cubicBezTo>
                  <a:cubicBezTo>
                    <a:pt x="290570" y="154459"/>
                    <a:pt x="275811" y="161528"/>
                    <a:pt x="260804" y="167853"/>
                  </a:cubicBezTo>
                  <a:cubicBezTo>
                    <a:pt x="245797" y="174179"/>
                    <a:pt x="231597" y="179202"/>
                    <a:pt x="218202" y="182922"/>
                  </a:cubicBezTo>
                  <a:lnTo>
                    <a:pt x="218202" y="244686"/>
                  </a:lnTo>
                  <a:cubicBezTo>
                    <a:pt x="230109" y="241709"/>
                    <a:pt x="242325" y="237617"/>
                    <a:pt x="254851" y="232408"/>
                  </a:cubicBezTo>
                  <a:cubicBezTo>
                    <a:pt x="267378" y="227199"/>
                    <a:pt x="279284" y="221618"/>
                    <a:pt x="290570" y="215664"/>
                  </a:cubicBezTo>
                  <a:cubicBezTo>
                    <a:pt x="301856" y="209711"/>
                    <a:pt x="312026" y="203696"/>
                    <a:pt x="321080" y="197619"/>
                  </a:cubicBezTo>
                  <a:cubicBezTo>
                    <a:pt x="330133" y="191542"/>
                    <a:pt x="337017" y="186147"/>
                    <a:pt x="341730" y="181434"/>
                  </a:cubicBezTo>
                  <a:lnTo>
                    <a:pt x="341730" y="642429"/>
                  </a:lnTo>
                  <a:lnTo>
                    <a:pt x="402749" y="642429"/>
                  </a:lnTo>
                  <a:lnTo>
                    <a:pt x="402749" y="96974"/>
                  </a:lnTo>
                  <a:close/>
                  <a:moveTo>
                    <a:pt x="0" y="0"/>
                  </a:moveTo>
                  <a:lnTo>
                    <a:pt x="701595" y="0"/>
                  </a:lnTo>
                  <a:lnTo>
                    <a:pt x="701595" y="723183"/>
                  </a:lnTo>
                  <a:lnTo>
                    <a:pt x="0" y="723183"/>
                  </a:lnTo>
                  <a:close/>
                </a:path>
              </a:pathLst>
            </a:cu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2191213" y="3896937"/>
            <a:ext cx="3552362" cy="219089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743575" y="4345960"/>
            <a:ext cx="1904689" cy="646331"/>
          </a:xfrm>
          <a:prstGeom prst="rect">
            <a:avLst/>
          </a:prstGeom>
          <a:noFill/>
        </p:spPr>
        <p:txBody>
          <a:bodyPr wrap="none" rtlCol="0">
            <a:spAutoFit/>
          </a:bodyPr>
          <a:lstStyle/>
          <a:p>
            <a:pPr algn="ctr"/>
            <a:r>
              <a:rPr lang="en-US" altLang="zh-CN" sz="3600" dirty="0">
                <a:solidFill>
                  <a:schemeClr val="bg1"/>
                </a:solidFill>
                <a:latin typeface="Microsoft JhengHei Light" panose="020B0304030504040204" pitchFamily="34" charset="-120"/>
                <a:ea typeface="Microsoft JhengHei Light" panose="020B0304030504040204" pitchFamily="34" charset="-120"/>
              </a:rPr>
              <a:t>Abstract</a:t>
            </a:r>
            <a:endParaRPr lang="zh-CN" altLang="en-US" sz="3600" dirty="0">
              <a:solidFill>
                <a:schemeClr val="bg1"/>
              </a:solidFill>
              <a:latin typeface="Microsoft JhengHei Light" panose="020B0304030504040204" pitchFamily="34" charset="-120"/>
              <a:ea typeface="Microsoft JhengHei Light" panose="020B0304030504040204" pitchFamily="34" charset="-120"/>
            </a:endParaRPr>
          </a:p>
        </p:txBody>
      </p:sp>
      <p:sp>
        <p:nvSpPr>
          <p:cNvPr id="17" name="矩形 16"/>
          <p:cNvSpPr/>
          <p:nvPr/>
        </p:nvSpPr>
        <p:spPr>
          <a:xfrm flipH="1">
            <a:off x="8694281" y="3049"/>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flipH="1">
            <a:off x="9580692" y="3048"/>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p:nvSpPr>
        <p:spPr>
          <a:xfrm>
            <a:off x="9216382" y="8776"/>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603476913"/>
      </p:ext>
    </p:extLst>
  </p:cSld>
  <p:clrMapOvr>
    <a:masterClrMapping/>
  </p:clrMapOvr>
  <mc:AlternateContent xmlns:mc="http://schemas.openxmlformats.org/markup-compatibility/2006" xmlns:p14="http://schemas.microsoft.com/office/powerpoint/2010/main">
    <mc:Choice Requires="p14">
      <p:transition p14:dur="10" advTm="3649"/>
    </mc:Choice>
    <mc:Fallback xmlns="">
      <p:transition advTm="3649"/>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strVal val="#ppt_w+.3"/>
                                              </p:val>
                                            </p:tav>
                                            <p:tav tm="100000">
                                              <p:val>
                                                <p:strVal val="#ppt_w"/>
                                              </p:val>
                                            </p:tav>
                                          </p:tavLst>
                                        </p:anim>
                                        <p:anim calcmode="lin" valueType="num">
                                          <p:cBhvr>
                                            <p:cTn id="28" dur="1000" fill="hold"/>
                                            <p:tgtEl>
                                              <p:spTgt spid="6"/>
                                            </p:tgtEl>
                                            <p:attrNameLst>
                                              <p:attrName>ppt_h</p:attrName>
                                            </p:attrNameLst>
                                          </p:cBhvr>
                                          <p:tavLst>
                                            <p:tav tm="0">
                                              <p:val>
                                                <p:strVal val="#ppt_h"/>
                                              </p:val>
                                            </p:tav>
                                            <p:tav tm="100000">
                                              <p:val>
                                                <p:strVal val="#ppt_h"/>
                                              </p:val>
                                            </p:tav>
                                          </p:tavLst>
                                        </p:anim>
                                        <p:animEffect transition="in" filter="fade">
                                          <p:cBhvr>
                                            <p:cTn id="29" dur="1000"/>
                                            <p:tgtEl>
                                              <p:spTgt spid="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3"/>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12" presetClass="entr" presetSubtype="2" fill="hold" grpId="0" nodeType="withEffect">
                                      <p:stCondLst>
                                        <p:cond delay="0"/>
                                      </p:stCondLst>
                                      <p:iterate type="wd">
                                        <p:tmPct val="10000"/>
                                      </p:iterate>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p:tgtEl>
                                              <p:spTgt spid="2"/>
                                            </p:tgtEl>
                                            <p:attrNameLst>
                                              <p:attrName>ppt_x</p:attrName>
                                            </p:attrNameLst>
                                          </p:cBhvr>
                                          <p:tavLst>
                                            <p:tav tm="0">
                                              <p:val>
                                                <p:strVal val="#ppt_x+#ppt_w*1.125000"/>
                                              </p:val>
                                            </p:tav>
                                            <p:tav tm="100000">
                                              <p:val>
                                                <p:strVal val="#ppt_x"/>
                                              </p:val>
                                            </p:tav>
                                          </p:tavLst>
                                        </p:anim>
                                        <p:animEffect transition="in" filter="wipe(left)">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P spid="2" grpId="0"/>
          <p:bldP spid="17" grpId="0" animBg="1"/>
          <p:bldP spid="18" grpId="0" animBg="1"/>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strVal val="#ppt_w+.3"/>
                                              </p:val>
                                            </p:tav>
                                            <p:tav tm="100000">
                                              <p:val>
                                                <p:strVal val="#ppt_w"/>
                                              </p:val>
                                            </p:tav>
                                          </p:tavLst>
                                        </p:anim>
                                        <p:anim calcmode="lin" valueType="num">
                                          <p:cBhvr>
                                            <p:cTn id="28" dur="1000" fill="hold"/>
                                            <p:tgtEl>
                                              <p:spTgt spid="6"/>
                                            </p:tgtEl>
                                            <p:attrNameLst>
                                              <p:attrName>ppt_h</p:attrName>
                                            </p:attrNameLst>
                                          </p:cBhvr>
                                          <p:tavLst>
                                            <p:tav tm="0">
                                              <p:val>
                                                <p:strVal val="#ppt_h"/>
                                              </p:val>
                                            </p:tav>
                                            <p:tav tm="100000">
                                              <p:val>
                                                <p:strVal val="#ppt_h"/>
                                              </p:val>
                                            </p:tav>
                                          </p:tavLst>
                                        </p:anim>
                                        <p:animEffect transition="in" filter="fade">
                                          <p:cBhvr>
                                            <p:cTn id="29" dur="1000"/>
                                            <p:tgtEl>
                                              <p:spTgt spid="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3"/>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12" presetClass="entr" presetSubtype="2" fill="hold" grpId="0" nodeType="withEffect">
                                      <p:stCondLst>
                                        <p:cond delay="0"/>
                                      </p:stCondLst>
                                      <p:iterate type="wd">
                                        <p:tmPct val="10000"/>
                                      </p:iterate>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p:tgtEl>
                                              <p:spTgt spid="2"/>
                                            </p:tgtEl>
                                            <p:attrNameLst>
                                              <p:attrName>ppt_x</p:attrName>
                                            </p:attrNameLst>
                                          </p:cBhvr>
                                          <p:tavLst>
                                            <p:tav tm="0">
                                              <p:val>
                                                <p:strVal val="#ppt_x+#ppt_w*1.125000"/>
                                              </p:val>
                                            </p:tav>
                                            <p:tav tm="100000">
                                              <p:val>
                                                <p:strVal val="#ppt_x"/>
                                              </p:val>
                                            </p:tav>
                                          </p:tavLst>
                                        </p:anim>
                                        <p:animEffect transition="in" filter="wipe(left)">
                                          <p:cBhvr>
                                            <p:cTn id="38" dur="500"/>
                                            <p:tgtEl>
                                              <p:spTgt spid="2"/>
                                            </p:tgtEl>
                                          </p:cBhvr>
                                        </p:animEffect>
                                      </p:childTnLst>
                                    </p:cTn>
                                  </p:par>
                                  <p:par>
                                    <p:cTn id="39" presetID="12" presetClass="entr" presetSubtype="2" fill="hold" grpId="0" nodeType="withEffect">
                                      <p:stCondLst>
                                        <p:cond delay="0"/>
                                      </p:stCondLst>
                                      <p:iterate type="wd">
                                        <p:tmPct val="10000"/>
                                      </p:iterate>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ppt_x</p:attrName>
                                            </p:attrNameLst>
                                          </p:cBhvr>
                                          <p:tavLst>
                                            <p:tav tm="0">
                                              <p:val>
                                                <p:strVal val="#ppt_x+#ppt_w*1.125000"/>
                                              </p:val>
                                            </p:tav>
                                            <p:tav tm="100000">
                                              <p:val>
                                                <p:strVal val="#ppt_x"/>
                                              </p:val>
                                            </p:tav>
                                          </p:tavLst>
                                        </p:anim>
                                        <p:animEffect transition="in" filter="wipe(lef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P spid="2" grpId="0"/>
          <p:bldP spid="15" grpId="0"/>
          <p:bldP spid="17" grpId="0" animBg="1"/>
          <p:bldP spid="18" grpId="0" animBg="1"/>
          <p:bldP spid="20"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28272" y="1729652"/>
            <a:ext cx="2506303" cy="3163704"/>
          </a:xfrm>
          <a:prstGeom prst="rect">
            <a:avLst/>
          </a:prstGeom>
          <a:noFill/>
          <a:ln>
            <a:solidFill>
              <a:srgbClr val="E4687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22951" y="159613"/>
            <a:ext cx="4168129"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abstract</a:t>
            </a:r>
            <a:endParaRPr lang="zh-CN" altLang="en-US" sz="5400" dirty="0">
              <a:solidFill>
                <a:prstClr val="white"/>
              </a:solidFill>
              <a:latin typeface="Castellar" panose="020A0402060406010301" pitchFamily="18" charset="0"/>
            </a:endParaRPr>
          </a:p>
        </p:txBody>
      </p:sp>
      <p:sp>
        <p:nvSpPr>
          <p:cNvPr id="33" name="矩形 32"/>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矩形 33"/>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矩形 34"/>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4084605" y="1801073"/>
            <a:ext cx="5024787" cy="4154984"/>
          </a:xfrm>
          <a:prstGeom prst="rect">
            <a:avLst/>
          </a:prstGeom>
          <a:noFill/>
        </p:spPr>
        <p:txBody>
          <a:bodyPr wrap="square" rtlCol="0">
            <a:spAutoFit/>
          </a:bodyPr>
          <a:lstStyle/>
          <a:p>
            <a:pPr algn="ctr"/>
            <a:r>
              <a:rPr lang="en-US" altLang="zh-CN" sz="2400" dirty="0">
                <a:solidFill>
                  <a:schemeClr val="bg1">
                    <a:lumMod val="65000"/>
                  </a:schemeClr>
                </a:solidFill>
              </a:rPr>
              <a:t>The problem we are trying to solve is to study factors affecting the box-office. The mainly processes contain data collection , cleaning , analysis and visualization . And we adopt certain approaches to solve the problem, such as linear regression , the neural network and support vector regression . We obtained the most influenced factors and tried to predict future box office.</a:t>
            </a:r>
            <a:endParaRPr lang="zh-CN" altLang="en-US" sz="2400" dirty="0">
              <a:solidFill>
                <a:schemeClr val="bg1">
                  <a:lumMod val="65000"/>
                </a:schemeClr>
              </a:solidFill>
            </a:endParaRPr>
          </a:p>
        </p:txBody>
      </p:sp>
      <p:sp>
        <p:nvSpPr>
          <p:cNvPr id="38" name="矩形 37"/>
          <p:cNvSpPr/>
          <p:nvPr/>
        </p:nvSpPr>
        <p:spPr>
          <a:xfrm rot="1250810">
            <a:off x="9718639" y="4550215"/>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1234003">
            <a:off x="8670968" y="1461685"/>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rot="20312065">
            <a:off x="4699317" y="1735565"/>
            <a:ext cx="128769" cy="14820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3865800">
            <a:off x="7846805" y="3382543"/>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0312065">
            <a:off x="7165539" y="5774577"/>
            <a:ext cx="128769" cy="14820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3865800">
            <a:off x="4672567" y="521002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 name="肘形连接符 6"/>
          <p:cNvCxnSpPr/>
          <p:nvPr/>
        </p:nvCxnSpPr>
        <p:spPr>
          <a:xfrm rot="10800000" flipV="1">
            <a:off x="4009095" y="1684477"/>
            <a:ext cx="555171" cy="435429"/>
          </a:xfrm>
          <a:prstGeom prst="bentConnector3">
            <a:avLst>
              <a:gd name="adj1" fmla="val 100980"/>
            </a:avLst>
          </a:prstGeom>
          <a:ln w="19050">
            <a:solidFill>
              <a:srgbClr val="DD6572"/>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59002CC0-3F19-4BEF-B435-D2AD85980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30" y="1851835"/>
            <a:ext cx="2339672" cy="2935806"/>
          </a:xfrm>
          <a:prstGeom prst="rect">
            <a:avLst/>
          </a:prstGeom>
        </p:spPr>
      </p:pic>
      <p:cxnSp>
        <p:nvCxnSpPr>
          <p:cNvPr id="20" name="肘形连接符 19"/>
          <p:cNvCxnSpPr/>
          <p:nvPr/>
        </p:nvCxnSpPr>
        <p:spPr>
          <a:xfrm rot="10800000" flipV="1">
            <a:off x="8723160" y="5630964"/>
            <a:ext cx="555171" cy="435429"/>
          </a:xfrm>
          <a:prstGeom prst="bentConnector3">
            <a:avLst>
              <a:gd name="adj1" fmla="val 980"/>
            </a:avLst>
          </a:prstGeom>
          <a:ln w="19050">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0" y="388125"/>
            <a:ext cx="1060798" cy="362526"/>
            <a:chOff x="0" y="388125"/>
            <a:chExt cx="1060798" cy="362526"/>
          </a:xfrm>
        </p:grpSpPr>
        <p:sp>
          <p:nvSpPr>
            <p:cNvPr id="21" name="矩形 2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186632185"/>
      </p:ext>
    </p:extLst>
  </p:cSld>
  <p:clrMapOvr>
    <a:masterClrMapping/>
  </p:clrMapOvr>
  <mc:AlternateContent xmlns:mc="http://schemas.openxmlformats.org/markup-compatibility/2006" xmlns:p14="http://schemas.microsoft.com/office/powerpoint/2010/main">
    <mc:Choice Requires="p14">
      <p:transition spd="slow" p14:dur="1200" advTm="5799">
        <p14:prism/>
      </p:transition>
    </mc:Choice>
    <mc:Fallback xmlns="">
      <p:transition spd="slow" advTm="57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up)">
                                      <p:cBhvr>
                                        <p:cTn id="14" dur="500"/>
                                        <p:tgtEl>
                                          <p:spTgt spid="3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500"/>
                                        <p:tgtEl>
                                          <p:spTgt spid="35"/>
                                        </p:tgtEl>
                                      </p:cBhvr>
                                    </p:animEffect>
                                  </p:childTnLst>
                                </p:cTn>
                              </p:par>
                              <p:par>
                                <p:cTn id="18" presetID="22" presetClass="entr" presetSubtype="1" fill="hold" grpId="2"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850"/>
                            </p:stCondLst>
                            <p:childTnLst>
                              <p:par>
                                <p:cTn id="22" presetID="14" presetClass="entr" presetSubtype="1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par>
                          <p:cTn id="25" fill="hold">
                            <p:stCondLst>
                              <p:cond delay="1350"/>
                            </p:stCondLst>
                            <p:childTnLst>
                              <p:par>
                                <p:cTn id="26" presetID="50" presetClass="entr" presetSubtype="0" decel="10000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strVal val="#ppt_w+.3"/>
                                          </p:val>
                                        </p:tav>
                                        <p:tav tm="100000">
                                          <p:val>
                                            <p:strVal val="#ppt_w"/>
                                          </p:val>
                                        </p:tav>
                                      </p:tavLst>
                                    </p:anim>
                                    <p:anim calcmode="lin" valueType="num">
                                      <p:cBhvr>
                                        <p:cTn id="29" dur="1000" fill="hold"/>
                                        <p:tgtEl>
                                          <p:spTgt spid="6"/>
                                        </p:tgtEl>
                                        <p:attrNameLst>
                                          <p:attrName>ppt_h</p:attrName>
                                        </p:attrNameLst>
                                      </p:cBhvr>
                                      <p:tavLst>
                                        <p:tav tm="0">
                                          <p:val>
                                            <p:strVal val="#ppt_h"/>
                                          </p:val>
                                        </p:tav>
                                        <p:tav tm="100000">
                                          <p:val>
                                            <p:strVal val="#ppt_h"/>
                                          </p:val>
                                        </p:tav>
                                      </p:tavLst>
                                    </p:anim>
                                    <p:animEffect transition="in" filter="fade">
                                      <p:cBhvr>
                                        <p:cTn id="30" dur="1000"/>
                                        <p:tgtEl>
                                          <p:spTgt spid="6"/>
                                        </p:tgtEl>
                                      </p:cBhvr>
                                    </p:animEffect>
                                  </p:childTnLst>
                                </p:cTn>
                              </p:par>
                              <p:par>
                                <p:cTn id="31" presetID="49" presetClass="entr" presetSubtype="0" decel="10000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 calcmode="lin" valueType="num">
                                      <p:cBhvr>
                                        <p:cTn id="35" dur="500" fill="hold"/>
                                        <p:tgtEl>
                                          <p:spTgt spid="7"/>
                                        </p:tgtEl>
                                        <p:attrNameLst>
                                          <p:attrName>style.rotation</p:attrName>
                                        </p:attrNameLst>
                                      </p:cBhvr>
                                      <p:tavLst>
                                        <p:tav tm="0">
                                          <p:val>
                                            <p:fltVal val="360"/>
                                          </p:val>
                                        </p:tav>
                                        <p:tav tm="100000">
                                          <p:val>
                                            <p:fltVal val="0"/>
                                          </p:val>
                                        </p:tav>
                                      </p:tavLst>
                                    </p:anim>
                                    <p:animEffect transition="in" filter="fade">
                                      <p:cBhvr>
                                        <p:cTn id="36" dur="500"/>
                                        <p:tgtEl>
                                          <p:spTgt spid="7"/>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 calcmode="lin" valueType="num">
                                      <p:cBhvr>
                                        <p:cTn id="41" dur="500" fill="hold"/>
                                        <p:tgtEl>
                                          <p:spTgt spid="20"/>
                                        </p:tgtEl>
                                        <p:attrNameLst>
                                          <p:attrName>style.rotation</p:attrName>
                                        </p:attrNameLst>
                                      </p:cBhvr>
                                      <p:tavLst>
                                        <p:tav tm="0">
                                          <p:val>
                                            <p:fltVal val="360"/>
                                          </p:val>
                                        </p:tav>
                                        <p:tav tm="100000">
                                          <p:val>
                                            <p:fltVal val="0"/>
                                          </p:val>
                                        </p:tav>
                                      </p:tavLst>
                                    </p:anim>
                                    <p:animEffect transition="in" filter="fade">
                                      <p:cBhvr>
                                        <p:cTn id="42" dur="500"/>
                                        <p:tgtEl>
                                          <p:spTgt spid="2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ppt_w</p:attrName>
                                        </p:attrNameLst>
                                      </p:cBhvr>
                                      <p:tavLst>
                                        <p:tav tm="0">
                                          <p:val>
                                            <p:fltVal val="0"/>
                                          </p:val>
                                        </p:tav>
                                        <p:tav tm="100000">
                                          <p:val>
                                            <p:strVal val="#ppt_w"/>
                                          </p:val>
                                        </p:tav>
                                      </p:tavLst>
                                    </p:anim>
                                    <p:anim calcmode="lin" valueType="num">
                                      <p:cBhvr>
                                        <p:cTn id="46" dur="500" fill="hold"/>
                                        <p:tgtEl>
                                          <p:spTgt spid="38"/>
                                        </p:tgtEl>
                                        <p:attrNameLst>
                                          <p:attrName>ppt_h</p:attrName>
                                        </p:attrNameLst>
                                      </p:cBhvr>
                                      <p:tavLst>
                                        <p:tav tm="0">
                                          <p:val>
                                            <p:fltVal val="0"/>
                                          </p:val>
                                        </p:tav>
                                        <p:tav tm="100000">
                                          <p:val>
                                            <p:strVal val="#ppt_h"/>
                                          </p:val>
                                        </p:tav>
                                      </p:tavLst>
                                    </p:anim>
                                    <p:animEffect transition="in" filter="fade">
                                      <p:cBhvr>
                                        <p:cTn id="47" dur="500"/>
                                        <p:tgtEl>
                                          <p:spTgt spid="38"/>
                                        </p:tgtEl>
                                      </p:cBhvr>
                                    </p:animEffect>
                                  </p:childTnLst>
                                </p:cTn>
                              </p:par>
                              <p:par>
                                <p:cTn id="48" presetID="8" presetClass="emph" presetSubtype="0" fill="hold" grpId="1" nodeType="withEffect">
                                  <p:stCondLst>
                                    <p:cond delay="0"/>
                                  </p:stCondLst>
                                  <p:childTnLst>
                                    <p:animRot by="21600000">
                                      <p:cBhvr>
                                        <p:cTn id="49" dur="1000" fill="hold"/>
                                        <p:tgtEl>
                                          <p:spTgt spid="38"/>
                                        </p:tgtEl>
                                        <p:attrNameLst>
                                          <p:attrName>r</p:attrName>
                                        </p:attrNameLst>
                                      </p:cBhvr>
                                    </p:animRot>
                                  </p:childTnLst>
                                </p:cTn>
                              </p:par>
                              <p:par>
                                <p:cTn id="50" presetID="53" presetClass="entr" presetSubtype="16"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p:cTn id="52" dur="500" fill="hold"/>
                                        <p:tgtEl>
                                          <p:spTgt spid="39"/>
                                        </p:tgtEl>
                                        <p:attrNameLst>
                                          <p:attrName>ppt_w</p:attrName>
                                        </p:attrNameLst>
                                      </p:cBhvr>
                                      <p:tavLst>
                                        <p:tav tm="0">
                                          <p:val>
                                            <p:fltVal val="0"/>
                                          </p:val>
                                        </p:tav>
                                        <p:tav tm="100000">
                                          <p:val>
                                            <p:strVal val="#ppt_w"/>
                                          </p:val>
                                        </p:tav>
                                      </p:tavLst>
                                    </p:anim>
                                    <p:anim calcmode="lin" valueType="num">
                                      <p:cBhvr>
                                        <p:cTn id="53" dur="500" fill="hold"/>
                                        <p:tgtEl>
                                          <p:spTgt spid="39"/>
                                        </p:tgtEl>
                                        <p:attrNameLst>
                                          <p:attrName>ppt_h</p:attrName>
                                        </p:attrNameLst>
                                      </p:cBhvr>
                                      <p:tavLst>
                                        <p:tav tm="0">
                                          <p:val>
                                            <p:fltVal val="0"/>
                                          </p:val>
                                        </p:tav>
                                        <p:tav tm="100000">
                                          <p:val>
                                            <p:strVal val="#ppt_h"/>
                                          </p:val>
                                        </p:tav>
                                      </p:tavLst>
                                    </p:anim>
                                    <p:animEffect transition="in" filter="fade">
                                      <p:cBhvr>
                                        <p:cTn id="54" dur="500"/>
                                        <p:tgtEl>
                                          <p:spTgt spid="39"/>
                                        </p:tgtEl>
                                      </p:cBhvr>
                                    </p:animEffect>
                                  </p:childTnLst>
                                </p:cTn>
                              </p:par>
                              <p:par>
                                <p:cTn id="55" presetID="8" presetClass="emph" presetSubtype="0" fill="hold" grpId="1" nodeType="withEffect">
                                  <p:stCondLst>
                                    <p:cond delay="0"/>
                                  </p:stCondLst>
                                  <p:childTnLst>
                                    <p:animRot by="21600000">
                                      <p:cBhvr>
                                        <p:cTn id="56" dur="1000" fill="hold"/>
                                        <p:tgtEl>
                                          <p:spTgt spid="39"/>
                                        </p:tgtEl>
                                        <p:attrNameLst>
                                          <p:attrName>r</p:attrName>
                                        </p:attrNameLst>
                                      </p:cBhvr>
                                    </p:animRot>
                                  </p:childTnLst>
                                </p:cTn>
                              </p:par>
                              <p:par>
                                <p:cTn id="57" presetID="53" presetClass="entr" presetSubtype="16"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Effect transition="in" filter="fade">
                                      <p:cBhvr>
                                        <p:cTn id="61" dur="500"/>
                                        <p:tgtEl>
                                          <p:spTgt spid="40"/>
                                        </p:tgtEl>
                                      </p:cBhvr>
                                    </p:animEffect>
                                  </p:childTnLst>
                                </p:cTn>
                              </p:par>
                              <p:par>
                                <p:cTn id="62" presetID="8" presetClass="emph" presetSubtype="0" fill="hold" grpId="1" nodeType="withEffect">
                                  <p:stCondLst>
                                    <p:cond delay="0"/>
                                  </p:stCondLst>
                                  <p:childTnLst>
                                    <p:animRot by="21600000">
                                      <p:cBhvr>
                                        <p:cTn id="63" dur="1000" fill="hold"/>
                                        <p:tgtEl>
                                          <p:spTgt spid="40"/>
                                        </p:tgtEl>
                                        <p:attrNameLst>
                                          <p:attrName>r</p:attrName>
                                        </p:attrNameLst>
                                      </p:cBhvr>
                                    </p:animRot>
                                  </p:childTnLst>
                                </p:cTn>
                              </p:par>
                              <p:par>
                                <p:cTn id="64" presetID="53" presetClass="entr" presetSubtype="16"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8" presetClass="emph" presetSubtype="0" fill="hold" grpId="1" nodeType="withEffect">
                                  <p:stCondLst>
                                    <p:cond delay="0"/>
                                  </p:stCondLst>
                                  <p:childTnLst>
                                    <p:animRot by="21600000">
                                      <p:cBhvr>
                                        <p:cTn id="70" dur="1000" fill="hold"/>
                                        <p:tgtEl>
                                          <p:spTgt spid="41"/>
                                        </p:tgtEl>
                                        <p:attrNameLst>
                                          <p:attrName>r</p:attrName>
                                        </p:attrNameLst>
                                      </p:cBhvr>
                                    </p:animRot>
                                  </p:childTnLst>
                                </p:cTn>
                              </p:par>
                              <p:par>
                                <p:cTn id="71" presetID="53" presetClass="entr" presetSubtype="16"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par>
                                <p:cTn id="76" presetID="8" presetClass="emph" presetSubtype="0" fill="hold" grpId="1" nodeType="withEffect">
                                  <p:stCondLst>
                                    <p:cond delay="0"/>
                                  </p:stCondLst>
                                  <p:childTnLst>
                                    <p:animRot by="21600000">
                                      <p:cBhvr>
                                        <p:cTn id="77" dur="1000" fill="hold"/>
                                        <p:tgtEl>
                                          <p:spTgt spid="42"/>
                                        </p:tgtEl>
                                        <p:attrNameLst>
                                          <p:attrName>r</p:attrName>
                                        </p:attrNameLst>
                                      </p:cBhvr>
                                    </p:animRot>
                                  </p:childTnLst>
                                </p:cTn>
                              </p:par>
                              <p:par>
                                <p:cTn id="78" presetID="53" presetClass="entr" presetSubtype="16"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500" fill="hold"/>
                                        <p:tgtEl>
                                          <p:spTgt spid="43"/>
                                        </p:tgtEl>
                                        <p:attrNameLst>
                                          <p:attrName>ppt_w</p:attrName>
                                        </p:attrNameLst>
                                      </p:cBhvr>
                                      <p:tavLst>
                                        <p:tav tm="0">
                                          <p:val>
                                            <p:fltVal val="0"/>
                                          </p:val>
                                        </p:tav>
                                        <p:tav tm="100000">
                                          <p:val>
                                            <p:strVal val="#ppt_w"/>
                                          </p:val>
                                        </p:tav>
                                      </p:tavLst>
                                    </p:anim>
                                    <p:anim calcmode="lin" valueType="num">
                                      <p:cBhvr>
                                        <p:cTn id="81" dur="500" fill="hold"/>
                                        <p:tgtEl>
                                          <p:spTgt spid="43"/>
                                        </p:tgtEl>
                                        <p:attrNameLst>
                                          <p:attrName>ppt_h</p:attrName>
                                        </p:attrNameLst>
                                      </p:cBhvr>
                                      <p:tavLst>
                                        <p:tav tm="0">
                                          <p:val>
                                            <p:fltVal val="0"/>
                                          </p:val>
                                        </p:tav>
                                        <p:tav tm="100000">
                                          <p:val>
                                            <p:strVal val="#ppt_h"/>
                                          </p:val>
                                        </p:tav>
                                      </p:tavLst>
                                    </p:anim>
                                    <p:animEffect transition="in" filter="fade">
                                      <p:cBhvr>
                                        <p:cTn id="82" dur="500"/>
                                        <p:tgtEl>
                                          <p:spTgt spid="43"/>
                                        </p:tgtEl>
                                      </p:cBhvr>
                                    </p:animEffect>
                                  </p:childTnLst>
                                </p:cTn>
                              </p:par>
                              <p:par>
                                <p:cTn id="83" presetID="8" presetClass="emph" presetSubtype="0" fill="hold" grpId="1" nodeType="withEffect">
                                  <p:stCondLst>
                                    <p:cond delay="0"/>
                                  </p:stCondLst>
                                  <p:childTnLst>
                                    <p:animRot by="21600000">
                                      <p:cBhvr>
                                        <p:cTn id="84" dur="1000" fill="hold"/>
                                        <p:tgtEl>
                                          <p:spTgt spid="43"/>
                                        </p:tgtEl>
                                        <p:attrNameLst>
                                          <p:attrName>r</p:attrName>
                                        </p:attrNameLst>
                                      </p:cBhvr>
                                    </p:animRot>
                                  </p:childTnLst>
                                </p:cTn>
                              </p:par>
                              <p:par>
                                <p:cTn id="85" presetID="42" presetClass="entr" presetSubtype="0" fill="hold"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1000"/>
                                        <p:tgtEl>
                                          <p:spTgt spid="8"/>
                                        </p:tgtEl>
                                      </p:cBhvr>
                                    </p:animEffect>
                                    <p:anim calcmode="lin" valueType="num">
                                      <p:cBhvr>
                                        <p:cTn id="88" dur="1000" fill="hold"/>
                                        <p:tgtEl>
                                          <p:spTgt spid="8"/>
                                        </p:tgtEl>
                                        <p:attrNameLst>
                                          <p:attrName>ppt_x</p:attrName>
                                        </p:attrNameLst>
                                      </p:cBhvr>
                                      <p:tavLst>
                                        <p:tav tm="0">
                                          <p:val>
                                            <p:strVal val="#ppt_x"/>
                                          </p:val>
                                        </p:tav>
                                        <p:tav tm="100000">
                                          <p:val>
                                            <p:strVal val="#ppt_x"/>
                                          </p:val>
                                        </p:tav>
                                      </p:tavLst>
                                    </p:anim>
                                    <p:anim calcmode="lin" valueType="num">
                                      <p:cBhvr>
                                        <p:cTn id="8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xit" presetSubtype="4" fill="hold" grpId="1" nodeType="clickEffect">
                                  <p:stCondLst>
                                    <p:cond delay="0"/>
                                  </p:stCondLst>
                                  <p:childTnLst>
                                    <p:animEffect transition="out" filter="wipe(down)">
                                      <p:cBhvr>
                                        <p:cTn id="93" dur="500"/>
                                        <p:tgtEl>
                                          <p:spTgt spid="35"/>
                                        </p:tgtEl>
                                      </p:cBhvr>
                                    </p:animEffect>
                                    <p:set>
                                      <p:cBhvr>
                                        <p:cTn id="94" dur="1" fill="hold">
                                          <p:stCondLst>
                                            <p:cond delay="499"/>
                                          </p:stCondLst>
                                        </p:cTn>
                                        <p:tgtEl>
                                          <p:spTgt spid="35"/>
                                        </p:tgtEl>
                                        <p:attrNameLst>
                                          <p:attrName>style.visibility</p:attrName>
                                        </p:attrNameLst>
                                      </p:cBhvr>
                                      <p:to>
                                        <p:strVal val="hidden"/>
                                      </p:to>
                                    </p:set>
                                  </p:childTnLst>
                                </p:cTn>
                              </p:par>
                              <p:par>
                                <p:cTn id="95" presetID="22" presetClass="exit" presetSubtype="4" fill="hold" grpId="1" nodeType="withEffect">
                                  <p:stCondLst>
                                    <p:cond delay="0"/>
                                  </p:stCondLst>
                                  <p:childTnLst>
                                    <p:animEffect transition="out" filter="wipe(down)">
                                      <p:cBhvr>
                                        <p:cTn id="96" dur="500"/>
                                        <p:tgtEl>
                                          <p:spTgt spid="33"/>
                                        </p:tgtEl>
                                      </p:cBhvr>
                                    </p:animEffect>
                                    <p:set>
                                      <p:cBhvr>
                                        <p:cTn id="97" dur="1" fill="hold">
                                          <p:stCondLst>
                                            <p:cond delay="499"/>
                                          </p:stCondLst>
                                        </p:cTn>
                                        <p:tgtEl>
                                          <p:spTgt spid="33"/>
                                        </p:tgtEl>
                                        <p:attrNameLst>
                                          <p:attrName>style.visibility</p:attrName>
                                        </p:attrNameLst>
                                      </p:cBhvr>
                                      <p:to>
                                        <p:strVal val="hidden"/>
                                      </p:to>
                                    </p:set>
                                  </p:childTnLst>
                                </p:cTn>
                              </p:par>
                              <p:par>
                                <p:cTn id="98" presetID="1" presetClass="exit" presetSubtype="0" fill="hold" grpId="1" nodeType="withEffect">
                                  <p:stCondLst>
                                    <p:cond delay="1500"/>
                                  </p:stCondLst>
                                  <p:childTnLst>
                                    <p:set>
                                      <p:cBhvr>
                                        <p:cTn id="99" dur="1" fill="hold">
                                          <p:stCondLst>
                                            <p:cond delay="0"/>
                                          </p:stCondLst>
                                        </p:cTn>
                                        <p:tgtEl>
                                          <p:spTgt spid="34"/>
                                        </p:tgtEl>
                                        <p:attrNameLst>
                                          <p:attrName>style.visibility</p:attrName>
                                        </p:attrNameLst>
                                      </p:cBhvr>
                                      <p:to>
                                        <p:strVal val="hidden"/>
                                      </p:to>
                                    </p:set>
                                  </p:childTnLst>
                                </p:cTn>
                              </p:par>
                              <p:par>
                                <p:cTn id="100" presetID="22" presetClass="entr" presetSubtype="1" fill="hold" grpId="0" nodeType="withEffect">
                                  <p:stCondLst>
                                    <p:cond delay="750"/>
                                  </p:stCondLst>
                                  <p:childTnLst>
                                    <p:set>
                                      <p:cBhvr>
                                        <p:cTn id="101" dur="1" fill="hold">
                                          <p:stCondLst>
                                            <p:cond delay="0"/>
                                          </p:stCondLst>
                                        </p:cTn>
                                        <p:tgtEl>
                                          <p:spTgt spid="44"/>
                                        </p:tgtEl>
                                        <p:attrNameLst>
                                          <p:attrName>style.visibility</p:attrName>
                                        </p:attrNameLst>
                                      </p:cBhvr>
                                      <p:to>
                                        <p:strVal val="visible"/>
                                      </p:to>
                                    </p:set>
                                    <p:animEffect transition="in" filter="wipe(up)">
                                      <p:cBhvr>
                                        <p:cTn id="102" dur="500"/>
                                        <p:tgtEl>
                                          <p:spTgt spid="44"/>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xit" presetSubtype="2" fill="hold" grpId="1" nodeType="clickEffect">
                                  <p:stCondLst>
                                    <p:cond delay="0"/>
                                  </p:stCondLst>
                                  <p:childTnLst>
                                    <p:anim calcmode="lin" valueType="num">
                                      <p:cBhvr additive="base">
                                        <p:cTn id="106" dur="500"/>
                                        <p:tgtEl>
                                          <p:spTgt spid="44"/>
                                        </p:tgtEl>
                                        <p:attrNameLst>
                                          <p:attrName>ppt_x</p:attrName>
                                        </p:attrNameLst>
                                      </p:cBhvr>
                                      <p:tavLst>
                                        <p:tav tm="0">
                                          <p:val>
                                            <p:strVal val="ppt_x"/>
                                          </p:val>
                                        </p:tav>
                                        <p:tav tm="100000">
                                          <p:val>
                                            <p:strVal val="1+ppt_w/2"/>
                                          </p:val>
                                        </p:tav>
                                      </p:tavLst>
                                    </p:anim>
                                    <p:anim calcmode="lin" valueType="num">
                                      <p:cBhvr additive="base">
                                        <p:cTn id="107" dur="500"/>
                                        <p:tgtEl>
                                          <p:spTgt spid="44"/>
                                        </p:tgtEl>
                                        <p:attrNameLst>
                                          <p:attrName>ppt_y</p:attrName>
                                        </p:attrNameLst>
                                      </p:cBhvr>
                                      <p:tavLst>
                                        <p:tav tm="0">
                                          <p:val>
                                            <p:strVal val="ppt_y"/>
                                          </p:val>
                                        </p:tav>
                                        <p:tav tm="100000">
                                          <p:val>
                                            <p:strVal val="ppt_y"/>
                                          </p:val>
                                        </p:tav>
                                      </p:tavLst>
                                    </p:anim>
                                    <p:set>
                                      <p:cBhvr>
                                        <p:cTn id="108"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33" grpId="1" animBg="1"/>
      <p:bldP spid="33" grpId="2" animBg="1"/>
      <p:bldP spid="34" grpId="0" animBg="1"/>
      <p:bldP spid="34" grpId="1" animBg="1"/>
      <p:bldP spid="35" grpId="0" animBg="1"/>
      <p:bldP spid="35" grpId="1" animBg="1"/>
      <p:bldP spid="6" grpId="0"/>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AF9177-F93A-43F6-964D-BC041FAB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00" y="2300590"/>
            <a:ext cx="3830545" cy="2388251"/>
          </a:xfrm>
          <a:prstGeom prst="rect">
            <a:avLst/>
          </a:prstGeom>
        </p:spPr>
      </p:pic>
      <p:sp>
        <p:nvSpPr>
          <p:cNvPr id="9" name="矩形 8"/>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46400" y="2656800"/>
            <a:ext cx="1553158" cy="1501200"/>
            <a:chOff x="446400" y="2656800"/>
            <a:chExt cx="1553158" cy="1501200"/>
          </a:xfrm>
        </p:grpSpPr>
        <p:sp>
          <p:nvSpPr>
            <p:cNvPr id="11" name="矩形 10"/>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p:cNvSpPr/>
            <p:nvPr/>
          </p:nvSpPr>
          <p:spPr>
            <a:xfrm>
              <a:off x="446400" y="2710800"/>
              <a:ext cx="1458000" cy="1447200"/>
            </a:xfrm>
            <a:custGeom>
              <a:avLst/>
              <a:gdLst/>
              <a:ahLst/>
              <a:cxnLst/>
              <a:rect l="l" t="t" r="r" b="b"/>
              <a:pathLst>
                <a:path w="1458000" h="1447200">
                  <a:moveTo>
                    <a:pt x="715760" y="117726"/>
                  </a:moveTo>
                  <a:cubicBezTo>
                    <a:pt x="655987" y="117726"/>
                    <a:pt x="604041" y="127451"/>
                    <a:pt x="559923" y="146900"/>
                  </a:cubicBezTo>
                  <a:cubicBezTo>
                    <a:pt x="515805" y="166350"/>
                    <a:pt x="475956" y="193865"/>
                    <a:pt x="440377" y="229444"/>
                  </a:cubicBezTo>
                  <a:lnTo>
                    <a:pt x="440377" y="342586"/>
                  </a:lnTo>
                  <a:cubicBezTo>
                    <a:pt x="476905" y="306533"/>
                    <a:pt x="517465" y="277121"/>
                    <a:pt x="562058" y="254350"/>
                  </a:cubicBezTo>
                  <a:cubicBezTo>
                    <a:pt x="606650" y="231579"/>
                    <a:pt x="652666" y="220194"/>
                    <a:pt x="700105" y="220194"/>
                  </a:cubicBezTo>
                  <a:cubicBezTo>
                    <a:pt x="766994" y="220194"/>
                    <a:pt x="820244" y="237983"/>
                    <a:pt x="859856" y="273563"/>
                  </a:cubicBezTo>
                  <a:cubicBezTo>
                    <a:pt x="899467" y="309142"/>
                    <a:pt x="919273" y="358478"/>
                    <a:pt x="919273" y="421572"/>
                  </a:cubicBezTo>
                  <a:cubicBezTo>
                    <a:pt x="919273" y="483243"/>
                    <a:pt x="902551" y="537560"/>
                    <a:pt x="869106" y="584525"/>
                  </a:cubicBezTo>
                  <a:cubicBezTo>
                    <a:pt x="835662" y="631490"/>
                    <a:pt x="776007" y="685807"/>
                    <a:pt x="690143" y="747478"/>
                  </a:cubicBezTo>
                  <a:cubicBezTo>
                    <a:pt x="609497" y="803930"/>
                    <a:pt x="548893" y="853267"/>
                    <a:pt x="508333" y="895488"/>
                  </a:cubicBezTo>
                  <a:cubicBezTo>
                    <a:pt x="467773" y="937708"/>
                    <a:pt x="438835" y="981115"/>
                    <a:pt x="421520" y="1025707"/>
                  </a:cubicBezTo>
                  <a:cubicBezTo>
                    <a:pt x="404205" y="1070300"/>
                    <a:pt x="395547" y="1125329"/>
                    <a:pt x="395547" y="1190795"/>
                  </a:cubicBezTo>
                  <a:lnTo>
                    <a:pt x="395547" y="1238471"/>
                  </a:lnTo>
                  <a:lnTo>
                    <a:pt x="1072264" y="1238471"/>
                  </a:lnTo>
                  <a:lnTo>
                    <a:pt x="1072264" y="1128887"/>
                  </a:lnTo>
                  <a:lnTo>
                    <a:pt x="522209" y="1128887"/>
                  </a:lnTo>
                  <a:cubicBezTo>
                    <a:pt x="522209" y="1090462"/>
                    <a:pt x="528732" y="1057254"/>
                    <a:pt x="541778" y="1029265"/>
                  </a:cubicBezTo>
                  <a:cubicBezTo>
                    <a:pt x="554823" y="1001276"/>
                    <a:pt x="577120" y="972576"/>
                    <a:pt x="608667" y="943164"/>
                  </a:cubicBezTo>
                  <a:cubicBezTo>
                    <a:pt x="640213" y="913752"/>
                    <a:pt x="702714" y="866787"/>
                    <a:pt x="796169" y="802270"/>
                  </a:cubicBezTo>
                  <a:cubicBezTo>
                    <a:pt x="881559" y="741548"/>
                    <a:pt x="943348" y="680470"/>
                    <a:pt x="981537" y="619037"/>
                  </a:cubicBezTo>
                  <a:cubicBezTo>
                    <a:pt x="1019725" y="557603"/>
                    <a:pt x="1038819" y="488224"/>
                    <a:pt x="1038819" y="410898"/>
                  </a:cubicBezTo>
                  <a:cubicBezTo>
                    <a:pt x="1038819" y="321239"/>
                    <a:pt x="1009407" y="249962"/>
                    <a:pt x="950583" y="197067"/>
                  </a:cubicBezTo>
                  <a:cubicBezTo>
                    <a:pt x="891759" y="144173"/>
                    <a:pt x="813484" y="117726"/>
                    <a:pt x="715760" y="117726"/>
                  </a:cubicBezTo>
                  <a:close/>
                  <a:moveTo>
                    <a:pt x="0" y="0"/>
                  </a:moveTo>
                  <a:lnTo>
                    <a:pt x="1458000" y="0"/>
                  </a:lnTo>
                  <a:lnTo>
                    <a:pt x="1458000" y="1447200"/>
                  </a:lnTo>
                  <a:lnTo>
                    <a:pt x="0" y="1447200"/>
                  </a:lnTo>
                  <a:close/>
                </a:path>
              </a:pathLst>
            </a:cu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sp>
        <p:nvSpPr>
          <p:cNvPr id="24" name="文本框 23"/>
          <p:cNvSpPr txBox="1"/>
          <p:nvPr/>
        </p:nvSpPr>
        <p:spPr>
          <a:xfrm>
            <a:off x="2107613" y="2989248"/>
            <a:ext cx="4323620"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PART two</a:t>
            </a:r>
            <a:endParaRPr lang="zh-CN" altLang="en-US" sz="5400" dirty="0">
              <a:solidFill>
                <a:schemeClr val="bg1"/>
              </a:solidFill>
              <a:latin typeface="Castellar" panose="020A0402060406010301" pitchFamily="18" charset="0"/>
            </a:endParaRPr>
          </a:p>
        </p:txBody>
      </p:sp>
      <p:sp>
        <p:nvSpPr>
          <p:cNvPr id="10" name="文本框 9"/>
          <p:cNvSpPr txBox="1"/>
          <p:nvPr/>
        </p:nvSpPr>
        <p:spPr>
          <a:xfrm>
            <a:off x="7502439" y="1143045"/>
            <a:ext cx="4189801" cy="646331"/>
          </a:xfrm>
          <a:prstGeom prst="rect">
            <a:avLst/>
          </a:prstGeom>
          <a:noFill/>
        </p:spPr>
        <p:txBody>
          <a:bodyPr wrap="none" rtlCol="0">
            <a:spAutoFit/>
          </a:bodyPr>
          <a:lstStyle/>
          <a:p>
            <a:r>
              <a:rPr lang="en-US" altLang="zh-CN" sz="3600" b="1" dirty="0">
                <a:solidFill>
                  <a:schemeClr val="bg1"/>
                </a:solidFill>
                <a:latin typeface="Microsoft JhengHei UI Light" panose="020B0304030504040204" pitchFamily="34" charset="-120"/>
                <a:ea typeface="Microsoft JhengHei UI Light" panose="020B0304030504040204" pitchFamily="34" charset="-120"/>
              </a:rPr>
              <a:t>Problem Statement</a:t>
            </a:r>
            <a:endParaRPr lang="zh-CN" altLang="en-US" sz="3600" b="1" dirty="0">
              <a:solidFill>
                <a:schemeClr val="bg1"/>
              </a:solidFill>
              <a:latin typeface="Microsoft JhengHei UI Light" panose="020B0304030504040204" pitchFamily="34" charset="-120"/>
              <a:ea typeface="Microsoft JhengHei UI Light" panose="020B0304030504040204" pitchFamily="34" charset="-120"/>
            </a:endParaRPr>
          </a:p>
        </p:txBody>
      </p:sp>
      <p:sp>
        <p:nvSpPr>
          <p:cNvPr id="4" name="矩形 3"/>
          <p:cNvSpPr/>
          <p:nvPr/>
        </p:nvSpPr>
        <p:spPr>
          <a:xfrm>
            <a:off x="7608423" y="2241566"/>
            <a:ext cx="3881022" cy="2447275"/>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7516727" y="2241566"/>
            <a:ext cx="4093836" cy="2512273"/>
          </a:xfrm>
          <a:prstGeom prst="rect">
            <a:avLst/>
          </a:prstGeom>
          <a:noFill/>
          <a:ln>
            <a:solidFill>
              <a:srgbClr val="DD65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H="1">
            <a:off x="6084726" y="7636"/>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flipH="1">
            <a:off x="6971137" y="7635"/>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6606827" y="13363"/>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086046542"/>
      </p:ext>
    </p:extLst>
  </p:cSld>
  <p:clrMapOvr>
    <a:masterClrMapping/>
  </p:clrMapOvr>
  <mc:AlternateContent xmlns:mc="http://schemas.openxmlformats.org/markup-compatibility/2006" xmlns:p14="http://schemas.microsoft.com/office/powerpoint/2010/main">
    <mc:Choice Requires="p14">
      <p:transition p14:dur="0" advTm="4144"/>
    </mc:Choice>
    <mc:Fallback xmlns="">
      <p:transition advTm="414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60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60000">
                                          <p:cBhvr additive="base">
                                            <p:cTn id="12" dur="10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4"/>
                                            </p:tgtEl>
                                          </p:cBhvr>
                                        </p:animEffect>
                                      </p:childTnLst>
                                    </p:cTn>
                                  </p:par>
                                  <p:par>
                                    <p:cTn id="21" presetID="12" presetClass="entr" presetSubtype="2" fill="hold" grpId="0" nodeType="with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left)">
                                          <p:cBhvr>
                                            <p:cTn id="24" dur="500"/>
                                            <p:tgtEl>
                                              <p:spTgt spid="10"/>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strVal val="#ppt_w+.3"/>
                                              </p:val>
                                            </p:tav>
                                            <p:tav tm="100000">
                                              <p:val>
                                                <p:strVal val="#ppt_w"/>
                                              </p:val>
                                            </p:tav>
                                          </p:tavLst>
                                        </p:anim>
                                        <p:anim calcmode="lin" valueType="num">
                                          <p:cBhvr>
                                            <p:cTn id="28" dur="1000" fill="hold"/>
                                            <p:tgtEl>
                                              <p:spTgt spid="5"/>
                                            </p:tgtEl>
                                            <p:attrNameLst>
                                              <p:attrName>ppt_h</p:attrName>
                                            </p:attrNameLst>
                                          </p:cBhvr>
                                          <p:tavLst>
                                            <p:tav tm="0">
                                              <p:val>
                                                <p:strVal val="#ppt_h"/>
                                              </p:val>
                                            </p:tav>
                                            <p:tav tm="100000">
                                              <p:val>
                                                <p:strVal val="#ppt_h"/>
                                              </p:val>
                                            </p:tav>
                                          </p:tavLst>
                                        </p:anim>
                                        <p:animEffect transition="in" filter="fade">
                                          <p:cBhvr>
                                            <p:cTn id="29" dur="1000"/>
                                            <p:tgtEl>
                                              <p:spTgt spid="5"/>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ppt_w</p:attrName>
                                            </p:attrNameLst>
                                          </p:cBhvr>
                                          <p:tavLst>
                                            <p:tav tm="0">
                                              <p:val>
                                                <p:strVal val="#ppt_w+.3"/>
                                              </p:val>
                                            </p:tav>
                                            <p:tav tm="100000">
                                              <p:val>
                                                <p:strVal val="#ppt_w"/>
                                              </p:val>
                                            </p:tav>
                                          </p:tavLst>
                                        </p:anim>
                                        <p:anim calcmode="lin" valueType="num">
                                          <p:cBhvr>
                                            <p:cTn id="33" dur="1000" fill="hold"/>
                                            <p:tgtEl>
                                              <p:spTgt spid="4"/>
                                            </p:tgtEl>
                                            <p:attrNameLst>
                                              <p:attrName>ppt_h</p:attrName>
                                            </p:attrNameLst>
                                          </p:cBhvr>
                                          <p:tavLst>
                                            <p:tav tm="0">
                                              <p:val>
                                                <p:strVal val="#ppt_h"/>
                                              </p:val>
                                            </p:tav>
                                            <p:tav tm="100000">
                                              <p:val>
                                                <p:strVal val="#ppt_h"/>
                                              </p:val>
                                            </p:tav>
                                          </p:tavLst>
                                        </p:anim>
                                        <p:animEffect transition="in" filter="fade">
                                          <p:cBhvr>
                                            <p:cTn id="34" dur="1000"/>
                                            <p:tgtEl>
                                              <p:spTgt spid="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1000" fill="hold"/>
                                            <p:tgtEl>
                                              <p:spTgt spid="6"/>
                                            </p:tgtEl>
                                            <p:attrNameLst>
                                              <p:attrName>ppt_w</p:attrName>
                                            </p:attrNameLst>
                                          </p:cBhvr>
                                          <p:tavLst>
                                            <p:tav tm="0">
                                              <p:val>
                                                <p:strVal val="#ppt_w*0.70"/>
                                              </p:val>
                                            </p:tav>
                                            <p:tav tm="100000">
                                              <p:val>
                                                <p:strVal val="#ppt_w"/>
                                              </p:val>
                                            </p:tav>
                                          </p:tavLst>
                                        </p:anim>
                                        <p:anim calcmode="lin" valueType="num">
                                          <p:cBhvr>
                                            <p:cTn id="47" dur="1000" fill="hold"/>
                                            <p:tgtEl>
                                              <p:spTgt spid="6"/>
                                            </p:tgtEl>
                                            <p:attrNameLst>
                                              <p:attrName>ppt_h</p:attrName>
                                            </p:attrNameLst>
                                          </p:cBhvr>
                                          <p:tavLst>
                                            <p:tav tm="0">
                                              <p:val>
                                                <p:strVal val="#ppt_h"/>
                                              </p:val>
                                            </p:tav>
                                            <p:tav tm="100000">
                                              <p:val>
                                                <p:strVal val="#ppt_h"/>
                                              </p:val>
                                            </p:tav>
                                          </p:tavLst>
                                        </p:anim>
                                        <p:animEffect transition="in" filter="fade">
                                          <p:cBhvr>
                                            <p:cTn id="4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4" grpId="0" animBg="1"/>
          <p:bldP spid="6"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4"/>
                                            </p:tgtEl>
                                          </p:cBhvr>
                                        </p:animEffect>
                                      </p:childTnLst>
                                    </p:cTn>
                                  </p:par>
                                  <p:par>
                                    <p:cTn id="21" presetID="12" presetClass="entr" presetSubtype="2" fill="hold" grpId="0" nodeType="with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left)">
                                          <p:cBhvr>
                                            <p:cTn id="24" dur="500"/>
                                            <p:tgtEl>
                                              <p:spTgt spid="10"/>
                                            </p:tgtEl>
                                          </p:cBhvr>
                                        </p:animEffect>
                                      </p:childTnLst>
                                    </p:cTn>
                                  </p:par>
                                  <p:par>
                                    <p:cTn id="25" presetID="12" presetClass="entr" presetSubtype="2" fill="hold" grpId="0" nodeType="with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ppt_x</p:attrName>
                                            </p:attrNameLst>
                                          </p:cBhvr>
                                          <p:tavLst>
                                            <p:tav tm="0">
                                              <p:val>
                                                <p:strVal val="#ppt_x+#ppt_w*1.125000"/>
                                              </p:val>
                                            </p:tav>
                                            <p:tav tm="100000">
                                              <p:val>
                                                <p:strVal val="#ppt_x"/>
                                              </p:val>
                                            </p:tav>
                                          </p:tavLst>
                                        </p:anim>
                                        <p:animEffect transition="in" filter="wipe(left)">
                                          <p:cBhvr>
                                            <p:cTn id="28" dur="500"/>
                                            <p:tgtEl>
                                              <p:spTgt spid="12"/>
                                            </p:tgtEl>
                                          </p:cBhvr>
                                        </p:animEffect>
                                      </p:childTnLst>
                                    </p:cTn>
                                  </p:par>
                                  <p:par>
                                    <p:cTn id="29" presetID="50" presetClass="entr" presetSubtype="0" decel="10000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strVal val="#ppt_w+.3"/>
                                              </p:val>
                                            </p:tav>
                                            <p:tav tm="100000">
                                              <p:val>
                                                <p:strVal val="#ppt_w"/>
                                              </p:val>
                                            </p:tav>
                                          </p:tavLst>
                                        </p:anim>
                                        <p:anim calcmode="lin" valueType="num">
                                          <p:cBhvr>
                                            <p:cTn id="32" dur="1000" fill="hold"/>
                                            <p:tgtEl>
                                              <p:spTgt spid="5"/>
                                            </p:tgtEl>
                                            <p:attrNameLst>
                                              <p:attrName>ppt_h</p:attrName>
                                            </p:attrNameLst>
                                          </p:cBhvr>
                                          <p:tavLst>
                                            <p:tav tm="0">
                                              <p:val>
                                                <p:strVal val="#ppt_h"/>
                                              </p:val>
                                            </p:tav>
                                            <p:tav tm="100000">
                                              <p:val>
                                                <p:strVal val="#ppt_h"/>
                                              </p:val>
                                            </p:tav>
                                          </p:tavLst>
                                        </p:anim>
                                        <p:animEffect transition="in" filter="fade">
                                          <p:cBhvr>
                                            <p:cTn id="33" dur="1000"/>
                                            <p:tgtEl>
                                              <p:spTgt spid="5"/>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1000" fill="hold"/>
                                            <p:tgtEl>
                                              <p:spTgt spid="4"/>
                                            </p:tgtEl>
                                            <p:attrNameLst>
                                              <p:attrName>ppt_w</p:attrName>
                                            </p:attrNameLst>
                                          </p:cBhvr>
                                          <p:tavLst>
                                            <p:tav tm="0">
                                              <p:val>
                                                <p:strVal val="#ppt_w+.3"/>
                                              </p:val>
                                            </p:tav>
                                            <p:tav tm="100000">
                                              <p:val>
                                                <p:strVal val="#ppt_w"/>
                                              </p:val>
                                            </p:tav>
                                          </p:tavLst>
                                        </p:anim>
                                        <p:anim calcmode="lin" valueType="num">
                                          <p:cBhvr>
                                            <p:cTn id="37" dur="1000" fill="hold"/>
                                            <p:tgtEl>
                                              <p:spTgt spid="4"/>
                                            </p:tgtEl>
                                            <p:attrNameLst>
                                              <p:attrName>ppt_h</p:attrName>
                                            </p:attrNameLst>
                                          </p:cBhvr>
                                          <p:tavLst>
                                            <p:tav tm="0">
                                              <p:val>
                                                <p:strVal val="#ppt_h"/>
                                              </p:val>
                                            </p:tav>
                                            <p:tav tm="100000">
                                              <p:val>
                                                <p:strVal val="#ppt_h"/>
                                              </p:val>
                                            </p:tav>
                                          </p:tavLst>
                                        </p:anim>
                                        <p:animEffect transition="in" filter="fade">
                                          <p:cBhvr>
                                            <p:cTn id="38" dur="1000"/>
                                            <p:tgtEl>
                                              <p:spTgt spid="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500"/>
                                            <p:tgtEl>
                                              <p:spTgt spid="2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up)">
                                          <p:cBhvr>
                                            <p:cTn id="44" dur="500"/>
                                            <p:tgtEl>
                                              <p:spTgt spid="21"/>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1000" fill="hold"/>
                                            <p:tgtEl>
                                              <p:spTgt spid="6"/>
                                            </p:tgtEl>
                                            <p:attrNameLst>
                                              <p:attrName>ppt_w</p:attrName>
                                            </p:attrNameLst>
                                          </p:cBhvr>
                                          <p:tavLst>
                                            <p:tav tm="0">
                                              <p:val>
                                                <p:strVal val="#ppt_w*0.70"/>
                                              </p:val>
                                            </p:tav>
                                            <p:tav tm="100000">
                                              <p:val>
                                                <p:strVal val="#ppt_w"/>
                                              </p:val>
                                            </p:tav>
                                          </p:tavLst>
                                        </p:anim>
                                        <p:anim calcmode="lin" valueType="num">
                                          <p:cBhvr>
                                            <p:cTn id="51" dur="1000" fill="hold"/>
                                            <p:tgtEl>
                                              <p:spTgt spid="6"/>
                                            </p:tgtEl>
                                            <p:attrNameLst>
                                              <p:attrName>ppt_h</p:attrName>
                                            </p:attrNameLst>
                                          </p:cBhvr>
                                          <p:tavLst>
                                            <p:tav tm="0">
                                              <p:val>
                                                <p:strVal val="#ppt_h"/>
                                              </p:val>
                                            </p:tav>
                                            <p:tav tm="100000">
                                              <p:val>
                                                <p:strVal val="#ppt_h"/>
                                              </p:val>
                                            </p:tav>
                                          </p:tavLst>
                                        </p:anim>
                                        <p:animEffect transition="in" filter="fade">
                                          <p:cBhvr>
                                            <p:cTn id="5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4" grpId="0" animBg="1"/>
          <p:bldP spid="12" grpId="0"/>
          <p:bldP spid="6" grpId="0" animBg="1"/>
          <p:bldP spid="21" grpId="0" animBg="1"/>
          <p:bldP spid="22" grpId="0" animBg="1"/>
          <p:bldP spid="23"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24049" y="104059"/>
            <a:ext cx="6433171"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introduction</a:t>
            </a:r>
            <a:endParaRPr lang="zh-CN" altLang="en-US" sz="5400" dirty="0">
              <a:solidFill>
                <a:prstClr val="white"/>
              </a:solidFill>
              <a:latin typeface="Castellar" panose="020A0402060406010301" pitchFamily="18" charset="0"/>
            </a:endParaRPr>
          </a:p>
        </p:txBody>
      </p:sp>
      <p:grpSp>
        <p:nvGrpSpPr>
          <p:cNvPr id="7" name="组合 6"/>
          <p:cNvGrpSpPr/>
          <p:nvPr/>
        </p:nvGrpSpPr>
        <p:grpSpPr>
          <a:xfrm>
            <a:off x="1398075" y="1129483"/>
            <a:ext cx="9010185" cy="4937942"/>
            <a:chOff x="1398075" y="1653373"/>
            <a:chExt cx="9010185" cy="3590693"/>
          </a:xfrm>
        </p:grpSpPr>
        <p:sp>
          <p:nvSpPr>
            <p:cNvPr id="48" name="矩形 47"/>
            <p:cNvSpPr/>
            <p:nvPr/>
          </p:nvSpPr>
          <p:spPr>
            <a:xfrm>
              <a:off x="2309696" y="1978360"/>
              <a:ext cx="85725" cy="294072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9410915" y="2013558"/>
              <a:ext cx="85725" cy="294072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1398075" y="1653373"/>
              <a:ext cx="9010185" cy="3590693"/>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677159" y="3207489"/>
              <a:ext cx="550582" cy="346155"/>
            </a:xfrm>
            <a:prstGeom prst="ellipse">
              <a:avLst/>
            </a:prstGeom>
            <a:solidFill>
              <a:srgbClr val="DD65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9672647" y="3227809"/>
            <a:ext cx="550582" cy="535258"/>
          </a:xfrm>
          <a:prstGeom prst="ellipse">
            <a:avLst/>
          </a:prstGeom>
          <a:solidFill>
            <a:srgbClr val="DD6572"/>
          </a:solidFill>
          <a:ln>
            <a:noFill/>
          </a:ln>
          <a:effectLst>
            <a:glow rad="1016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5374799" y="2228230"/>
            <a:ext cx="1131658" cy="2511376"/>
            <a:chOff x="5494917" y="2407704"/>
            <a:chExt cx="1131658" cy="2511376"/>
          </a:xfrm>
        </p:grpSpPr>
        <p:sp>
          <p:nvSpPr>
            <p:cNvPr id="58" name="圆角矩形 57"/>
            <p:cNvSpPr/>
            <p:nvPr/>
          </p:nvSpPr>
          <p:spPr>
            <a:xfrm rot="5400000">
              <a:off x="4805058" y="3097563"/>
              <a:ext cx="2511376" cy="1131658"/>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5400000">
              <a:off x="6043113" y="2365122"/>
              <a:ext cx="45719" cy="806253"/>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rot="5400000">
              <a:off x="6043113" y="4060108"/>
              <a:ext cx="45719" cy="806253"/>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974119" y="4629292"/>
              <a:ext cx="173253" cy="173911"/>
            </a:xfrm>
            <a:prstGeom prst="ellipse">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79076730-0E9F-4D3A-B5C0-83B5FED31B07}"/>
              </a:ext>
            </a:extLst>
          </p:cNvPr>
          <p:cNvSpPr/>
          <p:nvPr/>
        </p:nvSpPr>
        <p:spPr>
          <a:xfrm>
            <a:off x="2571428" y="1576407"/>
            <a:ext cx="6534472" cy="4044095"/>
          </a:xfrm>
          <a:prstGeom prst="rect">
            <a:avLst/>
          </a:prstGeom>
          <a:noFill/>
          <a:ln>
            <a:solidFill>
              <a:srgbClr val="DD657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75000"/>
                  </a:schemeClr>
                </a:solidFill>
              </a:rPr>
              <a:t>Watching films , as a daily activity, has become a symbol of the trend of culture.</a:t>
            </a:r>
            <a:r>
              <a:rPr lang="zh-CN" altLang="zh-CN" dirty="0">
                <a:solidFill>
                  <a:schemeClr val="bg1">
                    <a:lumMod val="75000"/>
                  </a:schemeClr>
                </a:solidFill>
              </a:rPr>
              <a:t>More and more filmmakers have made the industry more prosperous.With the increasing amount of movies,the competition of film and television industry is also increasing.And the box office that played a decisive role also became the target that the filmmakers are pursuing.Therefore,it is crucial to understand the influence factors of the box office and the market preference.The main reason why we choose this topic is that it is related to life.In addition,the project is highly researchable and flexible.Through research,we could find out the decisive factors that influence the box office and the intrinsic statistical relationship between factors and box office.Moreover,we could also predict the box office of future films based on the models.</a:t>
            </a:r>
            <a:endParaRPr lang="zh-CN" altLang="en-US" dirty="0">
              <a:solidFill>
                <a:schemeClr val="bg1">
                  <a:lumMod val="75000"/>
                </a:schemeClr>
              </a:solidFill>
            </a:endParaRPr>
          </a:p>
        </p:txBody>
      </p:sp>
    </p:spTree>
    <p:extLst>
      <p:ext uri="{BB962C8B-B14F-4D97-AF65-F5344CB8AC3E}">
        <p14:creationId xmlns:p14="http://schemas.microsoft.com/office/powerpoint/2010/main" val="2714375769"/>
      </p:ext>
    </p:extLst>
  </p:cSld>
  <p:clrMapOvr>
    <a:masterClrMapping/>
  </p:clrMapOvr>
  <mc:AlternateContent xmlns:mc="http://schemas.openxmlformats.org/markup-compatibility/2006" xmlns:p14="http://schemas.microsoft.com/office/powerpoint/2010/main">
    <mc:Choice Requires="p14">
      <p:transition spd="slow" p14:dur="1200" advTm="10195">
        <p14:prism/>
      </p:transition>
    </mc:Choice>
    <mc:Fallback xmlns="">
      <p:transition spd="slow" advTm="10195">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1050"/>
                                </p:stCondLst>
                                <p:childTnLst>
                                  <p:par>
                                    <p:cTn id="13" presetID="53" presetClass="entr" presetSubtype="16"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p:cTn id="15" dur="500" fill="hold"/>
                                            <p:tgtEl>
                                              <p:spTgt spid="66"/>
                                            </p:tgtEl>
                                            <p:attrNameLst>
                                              <p:attrName>ppt_w</p:attrName>
                                            </p:attrNameLst>
                                          </p:cBhvr>
                                          <p:tavLst>
                                            <p:tav tm="0">
                                              <p:val>
                                                <p:fltVal val="0"/>
                                              </p:val>
                                            </p:tav>
                                            <p:tav tm="100000">
                                              <p:val>
                                                <p:strVal val="#ppt_w"/>
                                              </p:val>
                                            </p:tav>
                                          </p:tavLst>
                                        </p:anim>
                                        <p:anim calcmode="lin" valueType="num">
                                          <p:cBhvr>
                                            <p:cTn id="16" dur="500" fill="hold"/>
                                            <p:tgtEl>
                                              <p:spTgt spid="66"/>
                                            </p:tgtEl>
                                            <p:attrNameLst>
                                              <p:attrName>ppt_h</p:attrName>
                                            </p:attrNameLst>
                                          </p:cBhvr>
                                          <p:tavLst>
                                            <p:tav tm="0">
                                              <p:val>
                                                <p:fltVal val="0"/>
                                              </p:val>
                                            </p:tav>
                                            <p:tav tm="100000">
                                              <p:val>
                                                <p:strVal val="#ppt_h"/>
                                              </p:val>
                                            </p:tav>
                                          </p:tavLst>
                                        </p:anim>
                                        <p:animEffect transition="in" filter="fade">
                                          <p:cBhvr>
                                            <p:cTn id="17" dur="500"/>
                                            <p:tgtEl>
                                              <p:spTgt spid="66"/>
                                            </p:tgtEl>
                                          </p:cBhvr>
                                        </p:animEffect>
                                      </p:childTnLst>
                                    </p:cTn>
                                  </p:par>
                                </p:childTnLst>
                              </p:cTn>
                            </p:par>
                            <p:par>
                              <p:cTn id="18" fill="hold">
                                <p:stCondLst>
                                  <p:cond delay="1550"/>
                                </p:stCondLst>
                                <p:childTnLst>
                                  <p:par>
                                    <p:cTn id="19" presetID="42" presetClass="path" presetSubtype="0" accel="50000" decel="50000" fill="hold" nodeType="afterEffect">
                                      <p:stCondLst>
                                        <p:cond delay="0"/>
                                      </p:stCondLst>
                                      <p:childTnLst>
                                        <p:animMotion origin="layout" path="M 4.16667E-7 -1.85185E-6 L 0.43294 -0.00393 " pathEditMode="relative" rAng="0" ptsTypes="AA">
                                          <p:cBhvr>
                                            <p:cTn id="20" dur="2000" fill="hold"/>
                                            <p:tgtEl>
                                              <p:spTgt spid="66"/>
                                            </p:tgtEl>
                                            <p:attrNameLst>
                                              <p:attrName>ppt_x</p:attrName>
                                              <p:attrName>ppt_y</p:attrName>
                                            </p:attrNameLst>
                                          </p:cBhvr>
                                          <p:rCtr x="21641" y="-208"/>
                                        </p:animMotion>
                                      </p:childTnLst>
                                    </p:cTn>
                                  </p:par>
                                </p:childTnLst>
                              </p:cTn>
                            </p:par>
                            <p:par>
                              <p:cTn id="21" fill="hold">
                                <p:stCondLst>
                                  <p:cond delay="3550"/>
                                </p:stCondLst>
                                <p:childTnLst>
                                  <p:par>
                                    <p:cTn id="22" presetID="2" presetClass="entr" presetSubtype="8" fill="hold" nodeType="afterEffect" p14:presetBounceEnd="30667">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30667">
                                          <p:cBhvr additive="base">
                                            <p:cTn id="24" dur="750" fill="hold"/>
                                            <p:tgtEl>
                                              <p:spTgt spid="7"/>
                                            </p:tgtEl>
                                            <p:attrNameLst>
                                              <p:attrName>ppt_x</p:attrName>
                                            </p:attrNameLst>
                                          </p:cBhvr>
                                          <p:tavLst>
                                            <p:tav tm="0">
                                              <p:val>
                                                <p:strVal val="0-#ppt_w/2"/>
                                              </p:val>
                                            </p:tav>
                                            <p:tav tm="100000">
                                              <p:val>
                                                <p:strVal val="#ppt_x"/>
                                              </p:val>
                                            </p:tav>
                                          </p:tavLst>
                                        </p:anim>
                                        <p:anim calcmode="lin" valueType="num" p14:bounceEnd="30667">
                                          <p:cBhvr additive="base">
                                            <p:cTn id="25" dur="75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4300"/>
                                </p:stCondLst>
                                <p:childTnLst>
                                  <p:par>
                                    <p:cTn id="27" presetID="47"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par>
                              <p:cTn id="32" fill="hold">
                                <p:stCondLst>
                                  <p:cond delay="5300"/>
                                </p:stCondLst>
                                <p:childTnLst>
                                  <p:par>
                                    <p:cTn id="33" presetID="1"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5300"/>
                                </p:stCondLst>
                                <p:childTnLst>
                                  <p:par>
                                    <p:cTn id="36" presetID="26" presetClass="emph" presetSubtype="0" fill="hold" grpId="1" nodeType="afterEffect">
                                      <p:stCondLst>
                                        <p:cond delay="0"/>
                                      </p:stCondLst>
                                      <p:childTnLst>
                                        <p:animEffect transition="out" filter="fade">
                                          <p:cBhvr>
                                            <p:cTn id="37" dur="500" tmFilter="0, 0; .2, .5; .8, .5; 1, 0"/>
                                            <p:tgtEl>
                                              <p:spTgt spid="20"/>
                                            </p:tgtEl>
                                          </p:cBhvr>
                                        </p:animEffect>
                                        <p:animScale>
                                          <p:cBhvr>
                                            <p:cTn id="38"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0" grpId="1"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1050"/>
                                </p:stCondLst>
                                <p:childTnLst>
                                  <p:par>
                                    <p:cTn id="13" presetID="53" presetClass="entr" presetSubtype="16"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p:cTn id="15" dur="500" fill="hold"/>
                                            <p:tgtEl>
                                              <p:spTgt spid="66"/>
                                            </p:tgtEl>
                                            <p:attrNameLst>
                                              <p:attrName>ppt_w</p:attrName>
                                            </p:attrNameLst>
                                          </p:cBhvr>
                                          <p:tavLst>
                                            <p:tav tm="0">
                                              <p:val>
                                                <p:fltVal val="0"/>
                                              </p:val>
                                            </p:tav>
                                            <p:tav tm="100000">
                                              <p:val>
                                                <p:strVal val="#ppt_w"/>
                                              </p:val>
                                            </p:tav>
                                          </p:tavLst>
                                        </p:anim>
                                        <p:anim calcmode="lin" valueType="num">
                                          <p:cBhvr>
                                            <p:cTn id="16" dur="500" fill="hold"/>
                                            <p:tgtEl>
                                              <p:spTgt spid="66"/>
                                            </p:tgtEl>
                                            <p:attrNameLst>
                                              <p:attrName>ppt_h</p:attrName>
                                            </p:attrNameLst>
                                          </p:cBhvr>
                                          <p:tavLst>
                                            <p:tav tm="0">
                                              <p:val>
                                                <p:fltVal val="0"/>
                                              </p:val>
                                            </p:tav>
                                            <p:tav tm="100000">
                                              <p:val>
                                                <p:strVal val="#ppt_h"/>
                                              </p:val>
                                            </p:tav>
                                          </p:tavLst>
                                        </p:anim>
                                        <p:animEffect transition="in" filter="fade">
                                          <p:cBhvr>
                                            <p:cTn id="17" dur="500"/>
                                            <p:tgtEl>
                                              <p:spTgt spid="66"/>
                                            </p:tgtEl>
                                          </p:cBhvr>
                                        </p:animEffect>
                                      </p:childTnLst>
                                    </p:cTn>
                                  </p:par>
                                </p:childTnLst>
                              </p:cTn>
                            </p:par>
                            <p:par>
                              <p:cTn id="18" fill="hold">
                                <p:stCondLst>
                                  <p:cond delay="1550"/>
                                </p:stCondLst>
                                <p:childTnLst>
                                  <p:par>
                                    <p:cTn id="19" presetID="42" presetClass="path" presetSubtype="0" accel="50000" decel="50000" fill="hold" nodeType="afterEffect">
                                      <p:stCondLst>
                                        <p:cond delay="0"/>
                                      </p:stCondLst>
                                      <p:childTnLst>
                                        <p:animMotion origin="layout" path="M 4.16667E-7 -1.85185E-6 L 0.43294 -0.00393 " pathEditMode="relative" rAng="0" ptsTypes="AA">
                                          <p:cBhvr>
                                            <p:cTn id="20" dur="2000" fill="hold"/>
                                            <p:tgtEl>
                                              <p:spTgt spid="66"/>
                                            </p:tgtEl>
                                            <p:attrNameLst>
                                              <p:attrName>ppt_x</p:attrName>
                                              <p:attrName>ppt_y</p:attrName>
                                            </p:attrNameLst>
                                          </p:cBhvr>
                                          <p:rCtr x="21641" y="-208"/>
                                        </p:animMotion>
                                      </p:childTnLst>
                                    </p:cTn>
                                  </p:par>
                                </p:childTnLst>
                              </p:cTn>
                            </p:par>
                            <p:par>
                              <p:cTn id="21" fill="hold">
                                <p:stCondLst>
                                  <p:cond delay="3550"/>
                                </p:stCondLst>
                                <p:childTnLst>
                                  <p:par>
                                    <p:cTn id="22" presetID="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750" fill="hold"/>
                                            <p:tgtEl>
                                              <p:spTgt spid="7"/>
                                            </p:tgtEl>
                                            <p:attrNameLst>
                                              <p:attrName>ppt_x</p:attrName>
                                            </p:attrNameLst>
                                          </p:cBhvr>
                                          <p:tavLst>
                                            <p:tav tm="0">
                                              <p:val>
                                                <p:strVal val="0-#ppt_w/2"/>
                                              </p:val>
                                            </p:tav>
                                            <p:tav tm="100000">
                                              <p:val>
                                                <p:strVal val="#ppt_x"/>
                                              </p:val>
                                            </p:tav>
                                          </p:tavLst>
                                        </p:anim>
                                        <p:anim calcmode="lin" valueType="num">
                                          <p:cBhvr additive="base">
                                            <p:cTn id="25" dur="75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4300"/>
                                </p:stCondLst>
                                <p:childTnLst>
                                  <p:par>
                                    <p:cTn id="27" presetID="47"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par>
                              <p:cTn id="32" fill="hold">
                                <p:stCondLst>
                                  <p:cond delay="5300"/>
                                </p:stCondLst>
                                <p:childTnLst>
                                  <p:par>
                                    <p:cTn id="33" presetID="1"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5300"/>
                                </p:stCondLst>
                                <p:childTnLst>
                                  <p:par>
                                    <p:cTn id="36" presetID="26" presetClass="emph" presetSubtype="0" fill="hold" grpId="1" nodeType="afterEffect">
                                      <p:stCondLst>
                                        <p:cond delay="0"/>
                                      </p:stCondLst>
                                      <p:childTnLst>
                                        <p:animEffect transition="out" filter="fade">
                                          <p:cBhvr>
                                            <p:cTn id="37" dur="500" tmFilter="0, 0; .2, .5; .8, .5; 1, 0"/>
                                            <p:tgtEl>
                                              <p:spTgt spid="20"/>
                                            </p:tgtEl>
                                          </p:cBhvr>
                                        </p:animEffect>
                                        <p:animScale>
                                          <p:cBhvr>
                                            <p:cTn id="38"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0" grpId="1" animBg="1"/>
          <p:bldP spid="21"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308645-15F6-4B66-AAC7-C327F8652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645" y="3929824"/>
            <a:ext cx="3578735" cy="2099705"/>
          </a:xfrm>
          <a:prstGeom prst="rect">
            <a:avLst/>
          </a:prstGeom>
        </p:spPr>
      </p:pic>
      <p:sp>
        <p:nvSpPr>
          <p:cNvPr id="17" name="矩形 16"/>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446400" y="2656800"/>
            <a:ext cx="1553158" cy="1501200"/>
            <a:chOff x="446400" y="2656800"/>
            <a:chExt cx="1553158" cy="1501200"/>
          </a:xfrm>
        </p:grpSpPr>
        <p:sp>
          <p:nvSpPr>
            <p:cNvPr id="19" name="矩形 18"/>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a:off x="446400" y="2710800"/>
              <a:ext cx="1458000" cy="1447200"/>
            </a:xfrm>
            <a:custGeom>
              <a:avLst/>
              <a:gdLst/>
              <a:ahLst/>
              <a:cxnLst/>
              <a:rect l="l" t="t" r="r" b="b"/>
              <a:pathLst>
                <a:path w="1458000" h="1447200">
                  <a:moveTo>
                    <a:pt x="692277" y="117726"/>
                  </a:moveTo>
                  <a:cubicBezTo>
                    <a:pt x="596451" y="117726"/>
                    <a:pt x="513433" y="138836"/>
                    <a:pt x="443223" y="181057"/>
                  </a:cubicBezTo>
                  <a:lnTo>
                    <a:pt x="443223" y="299891"/>
                  </a:lnTo>
                  <a:cubicBezTo>
                    <a:pt x="511535" y="246285"/>
                    <a:pt x="584591" y="219482"/>
                    <a:pt x="662391" y="219482"/>
                  </a:cubicBezTo>
                  <a:cubicBezTo>
                    <a:pt x="802810" y="219482"/>
                    <a:pt x="873020" y="283288"/>
                    <a:pt x="873020" y="410898"/>
                  </a:cubicBezTo>
                  <a:cubicBezTo>
                    <a:pt x="873020" y="548471"/>
                    <a:pt x="780988" y="617258"/>
                    <a:pt x="596925" y="617258"/>
                  </a:cubicBezTo>
                  <a:lnTo>
                    <a:pt x="510112" y="617258"/>
                  </a:lnTo>
                  <a:lnTo>
                    <a:pt x="510112" y="719015"/>
                  </a:lnTo>
                  <a:lnTo>
                    <a:pt x="601195" y="719015"/>
                  </a:lnTo>
                  <a:cubicBezTo>
                    <a:pt x="808503" y="719015"/>
                    <a:pt x="912157" y="792545"/>
                    <a:pt x="912157" y="939606"/>
                  </a:cubicBezTo>
                  <a:cubicBezTo>
                    <a:pt x="912157" y="1006969"/>
                    <a:pt x="888319" y="1059864"/>
                    <a:pt x="840643" y="1098289"/>
                  </a:cubicBezTo>
                  <a:cubicBezTo>
                    <a:pt x="792967" y="1136715"/>
                    <a:pt x="731177" y="1155927"/>
                    <a:pt x="655275" y="1155927"/>
                  </a:cubicBezTo>
                  <a:cubicBezTo>
                    <a:pt x="560872" y="1155927"/>
                    <a:pt x="475956" y="1126041"/>
                    <a:pt x="400528" y="1066268"/>
                  </a:cubicBezTo>
                  <a:lnTo>
                    <a:pt x="400528" y="1197911"/>
                  </a:lnTo>
                  <a:cubicBezTo>
                    <a:pt x="462198" y="1237285"/>
                    <a:pt x="544742" y="1256972"/>
                    <a:pt x="648159" y="1256972"/>
                  </a:cubicBezTo>
                  <a:cubicBezTo>
                    <a:pt x="760590" y="1256972"/>
                    <a:pt x="852977" y="1227086"/>
                    <a:pt x="925321" y="1167313"/>
                  </a:cubicBezTo>
                  <a:cubicBezTo>
                    <a:pt x="997666" y="1107540"/>
                    <a:pt x="1033838" y="1027368"/>
                    <a:pt x="1033838" y="926797"/>
                  </a:cubicBezTo>
                  <a:cubicBezTo>
                    <a:pt x="1033838" y="854690"/>
                    <a:pt x="1010000" y="794442"/>
                    <a:pt x="962324" y="746055"/>
                  </a:cubicBezTo>
                  <a:cubicBezTo>
                    <a:pt x="914648" y="697667"/>
                    <a:pt x="851672" y="670152"/>
                    <a:pt x="773398" y="663511"/>
                  </a:cubicBezTo>
                  <a:lnTo>
                    <a:pt x="773398" y="660665"/>
                  </a:lnTo>
                  <a:cubicBezTo>
                    <a:pt x="920933" y="617969"/>
                    <a:pt x="994701" y="524515"/>
                    <a:pt x="994701" y="380300"/>
                  </a:cubicBezTo>
                  <a:cubicBezTo>
                    <a:pt x="994701" y="301077"/>
                    <a:pt x="966119" y="237509"/>
                    <a:pt x="908955" y="189596"/>
                  </a:cubicBezTo>
                  <a:cubicBezTo>
                    <a:pt x="851791" y="141682"/>
                    <a:pt x="779565" y="117726"/>
                    <a:pt x="692277" y="117726"/>
                  </a:cubicBezTo>
                  <a:close/>
                  <a:moveTo>
                    <a:pt x="0" y="0"/>
                  </a:moveTo>
                  <a:lnTo>
                    <a:pt x="1458000" y="0"/>
                  </a:lnTo>
                  <a:lnTo>
                    <a:pt x="1458000" y="1447200"/>
                  </a:lnTo>
                  <a:lnTo>
                    <a:pt x="0" y="1447200"/>
                  </a:lnTo>
                  <a:close/>
                </a:path>
              </a:pathLst>
            </a:cu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sp>
        <p:nvSpPr>
          <p:cNvPr id="23" name="文本框 22"/>
          <p:cNvSpPr txBox="1"/>
          <p:nvPr/>
        </p:nvSpPr>
        <p:spPr>
          <a:xfrm>
            <a:off x="2107613" y="2989248"/>
            <a:ext cx="4880631"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Part three</a:t>
            </a:r>
            <a:endParaRPr lang="zh-CN" altLang="en-US" sz="5400" dirty="0">
              <a:solidFill>
                <a:schemeClr val="bg1"/>
              </a:solidFill>
              <a:latin typeface="Castellar" panose="020A0402060406010301" pitchFamily="18" charset="0"/>
            </a:endParaRPr>
          </a:p>
        </p:txBody>
      </p:sp>
      <p:sp>
        <p:nvSpPr>
          <p:cNvPr id="24" name="矩形 23"/>
          <p:cNvSpPr/>
          <p:nvPr/>
        </p:nvSpPr>
        <p:spPr>
          <a:xfrm flipH="1">
            <a:off x="8694281" y="3049"/>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flipH="1">
            <a:off x="9580692" y="3048"/>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9216382" y="8776"/>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6230445" y="4359475"/>
            <a:ext cx="3470822" cy="646331"/>
          </a:xfrm>
          <a:prstGeom prst="rect">
            <a:avLst/>
          </a:prstGeom>
          <a:noFill/>
        </p:spPr>
        <p:txBody>
          <a:bodyPr wrap="none" rtlCol="0">
            <a:spAutoFit/>
          </a:bodyPr>
          <a:lstStyle/>
          <a:p>
            <a:r>
              <a:rPr lang="en-US" altLang="zh-CN" sz="3600" dirty="0">
                <a:solidFill>
                  <a:prstClr val="white"/>
                </a:solidFill>
                <a:latin typeface="Microsoft JhengHei Light" panose="020B0304030504040204" pitchFamily="34" charset="-120"/>
                <a:ea typeface="Microsoft JhengHei Light" panose="020B0304030504040204" pitchFamily="34" charset="-120"/>
              </a:rPr>
              <a:t>Implementation</a:t>
            </a:r>
            <a:endParaRPr lang="zh-CN" altLang="en-US" sz="3600" dirty="0">
              <a:solidFill>
                <a:prstClr val="white"/>
              </a:solidFill>
              <a:latin typeface="Microsoft JhengHei Light" panose="020B0304030504040204" pitchFamily="34" charset="-120"/>
              <a:ea typeface="Microsoft JhengHei Light" panose="020B0304030504040204" pitchFamily="34" charset="-120"/>
            </a:endParaRPr>
          </a:p>
        </p:txBody>
      </p:sp>
      <p:sp>
        <p:nvSpPr>
          <p:cNvPr id="31" name="矩形 30"/>
          <p:cNvSpPr/>
          <p:nvPr/>
        </p:nvSpPr>
        <p:spPr>
          <a:xfrm>
            <a:off x="2102954" y="3913251"/>
            <a:ext cx="3653426" cy="209970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3351788"/>
      </p:ext>
    </p:extLst>
  </p:cSld>
  <p:clrMapOvr>
    <a:masterClrMapping/>
  </p:clrMapOvr>
  <mc:AlternateContent xmlns:mc="http://schemas.openxmlformats.org/markup-compatibility/2006" xmlns:p14="http://schemas.microsoft.com/office/powerpoint/2010/main">
    <mc:Choice Requires="p14">
      <p:transition p14:dur="0" advTm="4142"/>
    </mc:Choice>
    <mc:Fallback xmlns="">
      <p:transition advTm="4142"/>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6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60000">
                                          <p:cBhvr additive="base">
                                            <p:cTn id="12" dur="10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3"/>
                                            </p:tgtEl>
                                            <p:attrNameLst>
                                              <p:attrName>ppt_y</p:attrName>
                                            </p:attrNameLst>
                                          </p:cBhvr>
                                          <p:tavLst>
                                            <p:tav tm="0">
                                              <p:val>
                                                <p:strVal val="#ppt_y"/>
                                              </p:val>
                                            </p:tav>
                                            <p:tav tm="100000">
                                              <p:val>
                                                <p:strVal val="#ppt_y"/>
                                              </p:val>
                                            </p:tav>
                                          </p:tavLst>
                                        </p:anim>
                                        <p:anim calcmode="lin" valueType="num">
                                          <p:cBhvr>
                                            <p:cTn id="18"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par>
                                    <p:cTn id="30" presetID="12" presetClass="entr" presetSubtype="2" fill="hold" grpId="0" nodeType="withEffect">
                                      <p:stCondLst>
                                        <p:cond delay="0"/>
                                      </p:stCondLst>
                                      <p:iterate type="wd">
                                        <p:tmPct val="10000"/>
                                      </p:iterate>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ppt_x</p:attrName>
                                            </p:attrNameLst>
                                          </p:cBhvr>
                                          <p:tavLst>
                                            <p:tav tm="0">
                                              <p:val>
                                                <p:strVal val="#ppt_x+#ppt_w*1.125000"/>
                                              </p:val>
                                            </p:tav>
                                            <p:tav tm="100000">
                                              <p:val>
                                                <p:strVal val="#ppt_x"/>
                                              </p:val>
                                            </p:tav>
                                          </p:tavLst>
                                        </p:anim>
                                        <p:animEffect transition="in" filter="wipe(left)">
                                          <p:cBhvr>
                                            <p:cTn id="33" dur="500"/>
                                            <p:tgtEl>
                                              <p:spTgt spid="27"/>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ppt_w+.3"/>
                                              </p:val>
                                            </p:tav>
                                            <p:tav tm="100000">
                                              <p:val>
                                                <p:strVal val="#ppt_w"/>
                                              </p:val>
                                            </p:tav>
                                          </p:tavLst>
                                        </p:anim>
                                        <p:anim calcmode="lin" valueType="num">
                                          <p:cBhvr>
                                            <p:cTn id="37" dur="1000" fill="hold"/>
                                            <p:tgtEl>
                                              <p:spTgt spid="31"/>
                                            </p:tgtEl>
                                            <p:attrNameLst>
                                              <p:attrName>ppt_h</p:attrName>
                                            </p:attrNameLst>
                                          </p:cBhvr>
                                          <p:tavLst>
                                            <p:tav tm="0">
                                              <p:val>
                                                <p:strVal val="#ppt_h"/>
                                              </p:val>
                                            </p:tav>
                                            <p:tav tm="100000">
                                              <p:val>
                                                <p:strVal val="#ppt_h"/>
                                              </p:val>
                                            </p:tav>
                                          </p:tavLst>
                                        </p:anim>
                                        <p:animEffect transition="in" filter="fade">
                                          <p:cBhvr>
                                            <p:cTn id="38" dur="1000"/>
                                            <p:tgtEl>
                                              <p:spTgt spid="31"/>
                                            </p:tgtEl>
                                          </p:cBhvr>
                                        </p:animEffect>
                                      </p:childTnLst>
                                    </p:cTn>
                                  </p:par>
                                  <p:par>
                                    <p:cTn id="39" presetID="50" presetClass="entr" presetSubtype="0" decel="10000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strVal val="#ppt_w+.3"/>
                                              </p:val>
                                            </p:tav>
                                            <p:tav tm="100000">
                                              <p:val>
                                                <p:strVal val="#ppt_w"/>
                                              </p:val>
                                            </p:tav>
                                          </p:tavLst>
                                        </p:anim>
                                        <p:anim calcmode="lin" valueType="num">
                                          <p:cBhvr>
                                            <p:cTn id="42" dur="1000" fill="hold"/>
                                            <p:tgtEl>
                                              <p:spTgt spid="5"/>
                                            </p:tgtEl>
                                            <p:attrNameLst>
                                              <p:attrName>ppt_h</p:attrName>
                                            </p:attrNameLst>
                                          </p:cBhvr>
                                          <p:tavLst>
                                            <p:tav tm="0">
                                              <p:val>
                                                <p:strVal val="#ppt_h"/>
                                              </p:val>
                                            </p:tav>
                                            <p:tav tm="100000">
                                              <p:val>
                                                <p:strVal val="#ppt_h"/>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animBg="1"/>
          <p:bldP spid="25" grpId="0" animBg="1"/>
          <p:bldP spid="26" grpId="0" animBg="1"/>
          <p:bldP spid="27" grpId="0"/>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3"/>
                                            </p:tgtEl>
                                            <p:attrNameLst>
                                              <p:attrName>ppt_y</p:attrName>
                                            </p:attrNameLst>
                                          </p:cBhvr>
                                          <p:tavLst>
                                            <p:tav tm="0">
                                              <p:val>
                                                <p:strVal val="#ppt_y"/>
                                              </p:val>
                                            </p:tav>
                                            <p:tav tm="100000">
                                              <p:val>
                                                <p:strVal val="#ppt_y"/>
                                              </p:val>
                                            </p:tav>
                                          </p:tavLst>
                                        </p:anim>
                                        <p:anim calcmode="lin" valueType="num">
                                          <p:cBhvr>
                                            <p:cTn id="18"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par>
                                    <p:cTn id="30" presetID="12" presetClass="entr" presetSubtype="2" fill="hold" grpId="0" nodeType="withEffect">
                                      <p:stCondLst>
                                        <p:cond delay="0"/>
                                      </p:stCondLst>
                                      <p:iterate type="wd">
                                        <p:tmPct val="10000"/>
                                      </p:iterate>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ppt_x</p:attrName>
                                            </p:attrNameLst>
                                          </p:cBhvr>
                                          <p:tavLst>
                                            <p:tav tm="0">
                                              <p:val>
                                                <p:strVal val="#ppt_x+#ppt_w*1.125000"/>
                                              </p:val>
                                            </p:tav>
                                            <p:tav tm="100000">
                                              <p:val>
                                                <p:strVal val="#ppt_x"/>
                                              </p:val>
                                            </p:tav>
                                          </p:tavLst>
                                        </p:anim>
                                        <p:animEffect transition="in" filter="wipe(left)">
                                          <p:cBhvr>
                                            <p:cTn id="33" dur="500"/>
                                            <p:tgtEl>
                                              <p:spTgt spid="27"/>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ppt_w+.3"/>
                                              </p:val>
                                            </p:tav>
                                            <p:tav tm="100000">
                                              <p:val>
                                                <p:strVal val="#ppt_w"/>
                                              </p:val>
                                            </p:tav>
                                          </p:tavLst>
                                        </p:anim>
                                        <p:anim calcmode="lin" valueType="num">
                                          <p:cBhvr>
                                            <p:cTn id="37" dur="1000" fill="hold"/>
                                            <p:tgtEl>
                                              <p:spTgt spid="31"/>
                                            </p:tgtEl>
                                            <p:attrNameLst>
                                              <p:attrName>ppt_h</p:attrName>
                                            </p:attrNameLst>
                                          </p:cBhvr>
                                          <p:tavLst>
                                            <p:tav tm="0">
                                              <p:val>
                                                <p:strVal val="#ppt_h"/>
                                              </p:val>
                                            </p:tav>
                                            <p:tav tm="100000">
                                              <p:val>
                                                <p:strVal val="#ppt_h"/>
                                              </p:val>
                                            </p:tav>
                                          </p:tavLst>
                                        </p:anim>
                                        <p:animEffect transition="in" filter="fade">
                                          <p:cBhvr>
                                            <p:cTn id="38" dur="1000"/>
                                            <p:tgtEl>
                                              <p:spTgt spid="31"/>
                                            </p:tgtEl>
                                          </p:cBhvr>
                                        </p:animEffect>
                                      </p:childTnLst>
                                    </p:cTn>
                                  </p:par>
                                  <p:par>
                                    <p:cTn id="39" presetID="50" presetClass="entr" presetSubtype="0" decel="10000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strVal val="#ppt_w+.3"/>
                                              </p:val>
                                            </p:tav>
                                            <p:tav tm="100000">
                                              <p:val>
                                                <p:strVal val="#ppt_w"/>
                                              </p:val>
                                            </p:tav>
                                          </p:tavLst>
                                        </p:anim>
                                        <p:anim calcmode="lin" valueType="num">
                                          <p:cBhvr>
                                            <p:cTn id="42" dur="1000" fill="hold"/>
                                            <p:tgtEl>
                                              <p:spTgt spid="5"/>
                                            </p:tgtEl>
                                            <p:attrNameLst>
                                              <p:attrName>ppt_h</p:attrName>
                                            </p:attrNameLst>
                                          </p:cBhvr>
                                          <p:tavLst>
                                            <p:tav tm="0">
                                              <p:val>
                                                <p:strVal val="#ppt_h"/>
                                              </p:val>
                                            </p:tav>
                                            <p:tav tm="100000">
                                              <p:val>
                                                <p:strVal val="#ppt_h"/>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animBg="1"/>
          <p:bldP spid="25" grpId="0" animBg="1"/>
          <p:bldP spid="26" grpId="0" animBg="1"/>
          <p:bldP spid="27" grpId="0"/>
          <p:bldP spid="31"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436009" y="1575970"/>
            <a:ext cx="612688" cy="598953"/>
            <a:chOff x="3646448" y="1940312"/>
            <a:chExt cx="869795" cy="823559"/>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775" y="2026892"/>
              <a:ext cx="683140" cy="683140"/>
            </a:xfrm>
            <a:prstGeom prst="rect">
              <a:avLst/>
            </a:prstGeom>
          </p:spPr>
        </p:pic>
        <p:sp>
          <p:nvSpPr>
            <p:cNvPr id="19" name="圆角矩形 18"/>
            <p:cNvSpPr/>
            <p:nvPr/>
          </p:nvSpPr>
          <p:spPr>
            <a:xfrm>
              <a:off x="3646448" y="1940312"/>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433914" y="3842602"/>
            <a:ext cx="612000" cy="597600"/>
            <a:chOff x="5145066" y="3172254"/>
            <a:chExt cx="869795" cy="823559"/>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6350" y="3230196"/>
              <a:ext cx="687560" cy="687560"/>
            </a:xfrm>
            <a:prstGeom prst="rect">
              <a:avLst/>
            </a:prstGeom>
          </p:spPr>
        </p:pic>
        <p:sp>
          <p:nvSpPr>
            <p:cNvPr id="22" name="圆角矩形 21"/>
            <p:cNvSpPr/>
            <p:nvPr/>
          </p:nvSpPr>
          <p:spPr>
            <a:xfrm>
              <a:off x="5145066" y="3172254"/>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7436009" y="2645520"/>
            <a:ext cx="612000" cy="597600"/>
            <a:chOff x="6622326" y="2162809"/>
            <a:chExt cx="869795" cy="823559"/>
          </a:xfrm>
        </p:grpSpPr>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8259" y="2218601"/>
              <a:ext cx="711973" cy="711973"/>
            </a:xfrm>
            <a:prstGeom prst="rect">
              <a:avLst/>
            </a:prstGeom>
          </p:spPr>
        </p:pic>
        <p:sp>
          <p:nvSpPr>
            <p:cNvPr id="25" name="圆角矩形 24"/>
            <p:cNvSpPr/>
            <p:nvPr/>
          </p:nvSpPr>
          <p:spPr>
            <a:xfrm>
              <a:off x="6622326" y="2162809"/>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7433914" y="5039684"/>
            <a:ext cx="612000" cy="597600"/>
            <a:chOff x="10014722" y="1997798"/>
            <a:chExt cx="869795" cy="823559"/>
          </a:xfrm>
        </p:grpSpPr>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030" y="2071837"/>
              <a:ext cx="675480" cy="675480"/>
            </a:xfrm>
            <a:prstGeom prst="rect">
              <a:avLst/>
            </a:prstGeom>
          </p:spPr>
        </p:pic>
        <p:sp>
          <p:nvSpPr>
            <p:cNvPr id="28" name="圆角矩形 27"/>
            <p:cNvSpPr/>
            <p:nvPr/>
          </p:nvSpPr>
          <p:spPr>
            <a:xfrm>
              <a:off x="10014722" y="1997798"/>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a:off x="8276993" y="1599781"/>
            <a:ext cx="0" cy="535986"/>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276993" y="2692302"/>
            <a:ext cx="0" cy="535986"/>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276993" y="3884647"/>
            <a:ext cx="0" cy="535986"/>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276993" y="5070490"/>
            <a:ext cx="0" cy="535986"/>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042987" y="1467479"/>
            <a:ext cx="4547147" cy="4750246"/>
            <a:chOff x="757237" y="1285875"/>
            <a:chExt cx="4547147" cy="4750246"/>
          </a:xfrm>
          <a:effectLst>
            <a:glow rad="63500">
              <a:srgbClr val="DD6572">
                <a:alpha val="40000"/>
              </a:srgbClr>
            </a:glow>
          </a:effectLst>
        </p:grpSpPr>
        <p:sp>
          <p:nvSpPr>
            <p:cNvPr id="4" name="圆角矩形 3"/>
            <p:cNvSpPr/>
            <p:nvPr/>
          </p:nvSpPr>
          <p:spPr>
            <a:xfrm>
              <a:off x="1024399" y="1285875"/>
              <a:ext cx="4047664" cy="234372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757237" y="3003960"/>
              <a:ext cx="4547147" cy="3032161"/>
            </a:xfrm>
            <a:prstGeom prst="roundRect">
              <a:avLst/>
            </a:prstGeom>
            <a:noFill/>
            <a:ln>
              <a:solidFill>
                <a:srgbClr val="DD6572"/>
              </a:solid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20417" y="1575970"/>
              <a:ext cx="3674792" cy="1832929"/>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000660" y="1380917"/>
              <a:ext cx="128301" cy="104984"/>
            </a:xfrm>
            <a:prstGeom prst="ellipse">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686800" y="1703682"/>
            <a:ext cx="1583639" cy="369332"/>
          </a:xfrm>
          <a:prstGeom prst="rect">
            <a:avLst/>
          </a:prstGeom>
          <a:noFill/>
        </p:spPr>
        <p:txBody>
          <a:bodyPr wrap="none" rtlCol="0">
            <a:spAutoFit/>
          </a:bodyPr>
          <a:lstStyle/>
          <a:p>
            <a:r>
              <a:rPr lang="en-US" altLang="zh-CN" dirty="0">
                <a:solidFill>
                  <a:schemeClr val="bg1"/>
                </a:solidFill>
              </a:rPr>
              <a:t>Data collection</a:t>
            </a:r>
            <a:endParaRPr lang="zh-CN" altLang="en-US" dirty="0">
              <a:solidFill>
                <a:schemeClr val="bg1"/>
              </a:solidFill>
            </a:endParaRPr>
          </a:p>
        </p:txBody>
      </p:sp>
      <p:sp>
        <p:nvSpPr>
          <p:cNvPr id="43" name="文本框 42"/>
          <p:cNvSpPr txBox="1"/>
          <p:nvPr/>
        </p:nvSpPr>
        <p:spPr>
          <a:xfrm>
            <a:off x="8686800" y="2858956"/>
            <a:ext cx="1481368" cy="369332"/>
          </a:xfrm>
          <a:prstGeom prst="rect">
            <a:avLst/>
          </a:prstGeom>
          <a:noFill/>
        </p:spPr>
        <p:txBody>
          <a:bodyPr wrap="none" rtlCol="0">
            <a:spAutoFit/>
          </a:bodyPr>
          <a:lstStyle/>
          <a:p>
            <a:r>
              <a:rPr lang="en-US" altLang="zh-CN" dirty="0">
                <a:solidFill>
                  <a:schemeClr val="bg1"/>
                </a:solidFill>
              </a:rPr>
              <a:t>Data Cleaning</a:t>
            </a:r>
            <a:endParaRPr lang="zh-CN" altLang="en-US" dirty="0">
              <a:solidFill>
                <a:schemeClr val="bg1"/>
              </a:solidFill>
            </a:endParaRPr>
          </a:p>
        </p:txBody>
      </p:sp>
      <p:sp>
        <p:nvSpPr>
          <p:cNvPr id="44" name="文本框 43"/>
          <p:cNvSpPr txBox="1"/>
          <p:nvPr/>
        </p:nvSpPr>
        <p:spPr>
          <a:xfrm>
            <a:off x="8686800" y="4014230"/>
            <a:ext cx="1481368" cy="369332"/>
          </a:xfrm>
          <a:prstGeom prst="rect">
            <a:avLst/>
          </a:prstGeom>
          <a:noFill/>
        </p:spPr>
        <p:txBody>
          <a:bodyPr wrap="none" rtlCol="0">
            <a:spAutoFit/>
          </a:bodyPr>
          <a:lstStyle/>
          <a:p>
            <a:r>
              <a:rPr lang="en-US" altLang="zh-CN" dirty="0">
                <a:solidFill>
                  <a:schemeClr val="bg1"/>
                </a:solidFill>
              </a:rPr>
              <a:t>Data Analysis</a:t>
            </a:r>
            <a:endParaRPr lang="zh-CN" altLang="en-US" dirty="0">
              <a:solidFill>
                <a:schemeClr val="bg1"/>
              </a:solidFill>
            </a:endParaRPr>
          </a:p>
        </p:txBody>
      </p:sp>
      <p:sp>
        <p:nvSpPr>
          <p:cNvPr id="45" name="文本框 44"/>
          <p:cNvSpPr txBox="1"/>
          <p:nvPr/>
        </p:nvSpPr>
        <p:spPr>
          <a:xfrm>
            <a:off x="8686800" y="5169504"/>
            <a:ext cx="1855316" cy="369332"/>
          </a:xfrm>
          <a:prstGeom prst="rect">
            <a:avLst/>
          </a:prstGeom>
          <a:noFill/>
        </p:spPr>
        <p:txBody>
          <a:bodyPr wrap="none" rtlCol="0">
            <a:spAutoFit/>
          </a:bodyPr>
          <a:lstStyle/>
          <a:p>
            <a:r>
              <a:rPr lang="en-US" altLang="zh-CN" dirty="0">
                <a:solidFill>
                  <a:schemeClr val="bg1"/>
                </a:solidFill>
              </a:rPr>
              <a:t>Data Visualization</a:t>
            </a:r>
            <a:endParaRPr lang="zh-CN" altLang="en-US" dirty="0">
              <a:solidFill>
                <a:schemeClr val="bg1"/>
              </a:solidFill>
            </a:endParaRPr>
          </a:p>
        </p:txBody>
      </p:sp>
      <p:sp>
        <p:nvSpPr>
          <p:cNvPr id="47" name="文本框 46"/>
          <p:cNvSpPr txBox="1"/>
          <p:nvPr/>
        </p:nvSpPr>
        <p:spPr>
          <a:xfrm>
            <a:off x="2645342" y="251138"/>
            <a:ext cx="6957354"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Project process</a:t>
            </a:r>
            <a:endParaRPr lang="zh-CN" altLang="en-US" sz="5400" dirty="0">
              <a:solidFill>
                <a:prstClr val="white"/>
              </a:solidFill>
              <a:latin typeface="Castellar" panose="020A0402060406010301" pitchFamily="18" charset="0"/>
            </a:endParaRPr>
          </a:p>
        </p:txBody>
      </p:sp>
      <p:grpSp>
        <p:nvGrpSpPr>
          <p:cNvPr id="29" name="组合 28"/>
          <p:cNvGrpSpPr/>
          <p:nvPr/>
        </p:nvGrpSpPr>
        <p:grpSpPr>
          <a:xfrm>
            <a:off x="2736691" y="2135767"/>
            <a:ext cx="510742" cy="490662"/>
            <a:chOff x="3646448" y="1940312"/>
            <a:chExt cx="869795" cy="823559"/>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775" y="2026892"/>
              <a:ext cx="683140" cy="683140"/>
            </a:xfrm>
            <a:prstGeom prst="rect">
              <a:avLst/>
            </a:prstGeom>
          </p:spPr>
        </p:pic>
        <p:sp>
          <p:nvSpPr>
            <p:cNvPr id="34" name="圆角矩形 33"/>
            <p:cNvSpPr/>
            <p:nvPr/>
          </p:nvSpPr>
          <p:spPr>
            <a:xfrm>
              <a:off x="3646448" y="1940312"/>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736691" y="2907729"/>
            <a:ext cx="510168" cy="489554"/>
            <a:chOff x="6622326" y="2162809"/>
            <a:chExt cx="869795" cy="823559"/>
          </a:xfrm>
        </p:grpSpPr>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8259" y="2218601"/>
              <a:ext cx="711973" cy="711973"/>
            </a:xfrm>
            <a:prstGeom prst="rect">
              <a:avLst/>
            </a:prstGeom>
          </p:spPr>
        </p:pic>
        <p:sp>
          <p:nvSpPr>
            <p:cNvPr id="38" name="圆角矩形 37"/>
            <p:cNvSpPr/>
            <p:nvPr/>
          </p:nvSpPr>
          <p:spPr>
            <a:xfrm>
              <a:off x="6622326" y="2162809"/>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3426212" y="2135767"/>
            <a:ext cx="510168" cy="489554"/>
            <a:chOff x="5145066" y="3172254"/>
            <a:chExt cx="869795" cy="823559"/>
          </a:xfrm>
        </p:grpSpPr>
        <p:pic>
          <p:nvPicPr>
            <p:cNvPr id="40" name="图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6350" y="3230196"/>
              <a:ext cx="687560" cy="687560"/>
            </a:xfrm>
            <a:prstGeom prst="rect">
              <a:avLst/>
            </a:prstGeom>
          </p:spPr>
        </p:pic>
        <p:sp>
          <p:nvSpPr>
            <p:cNvPr id="41" name="圆角矩形 40"/>
            <p:cNvSpPr/>
            <p:nvPr/>
          </p:nvSpPr>
          <p:spPr>
            <a:xfrm>
              <a:off x="5145066" y="3172254"/>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3426212" y="2909850"/>
            <a:ext cx="510168" cy="489554"/>
            <a:chOff x="10014722" y="1997798"/>
            <a:chExt cx="869795" cy="823559"/>
          </a:xfrm>
        </p:grpSpPr>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030" y="2071837"/>
              <a:ext cx="675480" cy="675480"/>
            </a:xfrm>
            <a:prstGeom prst="rect">
              <a:avLst/>
            </a:prstGeom>
          </p:spPr>
        </p:pic>
        <p:sp>
          <p:nvSpPr>
            <p:cNvPr id="48" name="圆角矩形 47"/>
            <p:cNvSpPr/>
            <p:nvPr/>
          </p:nvSpPr>
          <p:spPr>
            <a:xfrm>
              <a:off x="10014722" y="1997798"/>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9" name="图表 48">
            <a:extLst>
              <a:ext uri="{FF2B5EF4-FFF2-40B4-BE49-F238E27FC236}">
                <a16:creationId xmlns:a16="http://schemas.microsoft.com/office/drawing/2014/main" id="{E67FC7CD-86A4-4EAB-85F7-7A08D6014E67}"/>
              </a:ext>
            </a:extLst>
          </p:cNvPr>
          <p:cNvGraphicFramePr/>
          <p:nvPr>
            <p:extLst/>
          </p:nvPr>
        </p:nvGraphicFramePr>
        <p:xfrm>
          <a:off x="1299922" y="3639831"/>
          <a:ext cx="3952726" cy="2211497"/>
        </p:xfrm>
        <a:graphic>
          <a:graphicData uri="http://schemas.openxmlformats.org/drawingml/2006/chart">
            <c:chart xmlns:c="http://schemas.openxmlformats.org/drawingml/2006/chart" xmlns:r="http://schemas.openxmlformats.org/officeDocument/2006/relationships" r:id="rId7"/>
          </a:graphicData>
        </a:graphic>
      </p:graphicFrame>
      <p:sp>
        <p:nvSpPr>
          <p:cNvPr id="52" name="矩形 51">
            <a:extLst>
              <a:ext uri="{FF2B5EF4-FFF2-40B4-BE49-F238E27FC236}">
                <a16:creationId xmlns:a16="http://schemas.microsoft.com/office/drawing/2014/main" id="{DA1895CF-29FA-4D05-9261-21BEDC908375}"/>
              </a:ext>
            </a:extLst>
          </p:cNvPr>
          <p:cNvSpPr/>
          <p:nvPr/>
        </p:nvSpPr>
        <p:spPr>
          <a:xfrm>
            <a:off x="1157127" y="3956417"/>
            <a:ext cx="4261957" cy="1575875"/>
          </a:xfrm>
          <a:custGeom>
            <a:avLst/>
            <a:gdLst>
              <a:gd name="connsiteX0" fmla="*/ 0 w 3728557"/>
              <a:gd name="connsiteY0" fmla="*/ 0 h 2156900"/>
              <a:gd name="connsiteX1" fmla="*/ 3728557 w 3728557"/>
              <a:gd name="connsiteY1" fmla="*/ 0 h 2156900"/>
              <a:gd name="connsiteX2" fmla="*/ 3728557 w 3728557"/>
              <a:gd name="connsiteY2" fmla="*/ 2156900 h 2156900"/>
              <a:gd name="connsiteX3" fmla="*/ 0 w 3728557"/>
              <a:gd name="connsiteY3" fmla="*/ 2156900 h 2156900"/>
              <a:gd name="connsiteX4" fmla="*/ 0 w 3728557"/>
              <a:gd name="connsiteY4" fmla="*/ 0 h 2156900"/>
              <a:gd name="connsiteX0" fmla="*/ 295275 w 4023832"/>
              <a:gd name="connsiteY0" fmla="*/ 0 h 2156900"/>
              <a:gd name="connsiteX1" fmla="*/ 4023832 w 4023832"/>
              <a:gd name="connsiteY1" fmla="*/ 0 h 2156900"/>
              <a:gd name="connsiteX2" fmla="*/ 4023832 w 4023832"/>
              <a:gd name="connsiteY2" fmla="*/ 2156900 h 2156900"/>
              <a:gd name="connsiteX3" fmla="*/ 0 w 4023832"/>
              <a:gd name="connsiteY3" fmla="*/ 1575875 h 2156900"/>
              <a:gd name="connsiteX4" fmla="*/ 295275 w 4023832"/>
              <a:gd name="connsiteY4" fmla="*/ 0 h 2156900"/>
              <a:gd name="connsiteX0" fmla="*/ 295275 w 4261957"/>
              <a:gd name="connsiteY0" fmla="*/ 0 h 1575875"/>
              <a:gd name="connsiteX1" fmla="*/ 4023832 w 4261957"/>
              <a:gd name="connsiteY1" fmla="*/ 0 h 1575875"/>
              <a:gd name="connsiteX2" fmla="*/ 4261957 w 4261957"/>
              <a:gd name="connsiteY2" fmla="*/ 1537775 h 1575875"/>
              <a:gd name="connsiteX3" fmla="*/ 0 w 4261957"/>
              <a:gd name="connsiteY3" fmla="*/ 1575875 h 1575875"/>
              <a:gd name="connsiteX4" fmla="*/ 295275 w 4261957"/>
              <a:gd name="connsiteY4" fmla="*/ 0 h 157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1957" h="1575875">
                <a:moveTo>
                  <a:pt x="295275" y="0"/>
                </a:moveTo>
                <a:lnTo>
                  <a:pt x="4023832" y="0"/>
                </a:lnTo>
                <a:lnTo>
                  <a:pt x="4261957" y="1537775"/>
                </a:lnTo>
                <a:lnTo>
                  <a:pt x="0" y="1575875"/>
                </a:lnTo>
                <a:lnTo>
                  <a:pt x="295275" y="0"/>
                </a:lnTo>
                <a:close/>
              </a:path>
            </a:pathLst>
          </a:cu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710207"/>
      </p:ext>
    </p:extLst>
  </p:cSld>
  <p:clrMapOvr>
    <a:masterClrMapping/>
  </p:clrMapOvr>
  <mc:AlternateContent xmlns:mc="http://schemas.openxmlformats.org/markup-compatibility/2006" xmlns:p14="http://schemas.microsoft.com/office/powerpoint/2010/main">
    <mc:Choice Requires="p14">
      <p:transition spd="slow" p14:dur="1200" advTm="8182">
        <p14:prism dir="u"/>
      </p:transition>
    </mc:Choice>
    <mc:Fallback xmlns="">
      <p:transition spd="slow" advTm="81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7"/>
                                        </p:tgtEl>
                                        <p:attrNameLst>
                                          <p:attrName>ppt_y</p:attrName>
                                        </p:attrNameLst>
                                      </p:cBhvr>
                                      <p:tavLst>
                                        <p:tav tm="0">
                                          <p:val>
                                            <p:strVal val="#ppt_y"/>
                                          </p:val>
                                        </p:tav>
                                        <p:tav tm="100000">
                                          <p:val>
                                            <p:strVal val="#ppt_y"/>
                                          </p:val>
                                        </p:tav>
                                      </p:tavLst>
                                    </p:anim>
                                    <p:anim calcmode="lin" valueType="num">
                                      <p:cBhvr>
                                        <p:cTn id="9"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7"/>
                                        </p:tgtEl>
                                      </p:cBhvr>
                                    </p:animEffect>
                                  </p:childTnLst>
                                </p:cTn>
                              </p:par>
                            </p:childTnLst>
                          </p:cTn>
                        </p:par>
                        <p:par>
                          <p:cTn id="12" fill="hold">
                            <p:stCondLst>
                              <p:cond delay="1150"/>
                            </p:stCondLst>
                            <p:childTnLst>
                              <p:par>
                                <p:cTn id="13" presetID="42"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1000"/>
                                        <p:tgtEl>
                                          <p:spTgt spid="52"/>
                                        </p:tgtEl>
                                      </p:cBhvr>
                                    </p:animEffect>
                                    <p:anim calcmode="lin" valueType="num">
                                      <p:cBhvr>
                                        <p:cTn id="21" dur="1000" fill="hold"/>
                                        <p:tgtEl>
                                          <p:spTgt spid="52"/>
                                        </p:tgtEl>
                                        <p:attrNameLst>
                                          <p:attrName>ppt_x</p:attrName>
                                        </p:attrNameLst>
                                      </p:cBhvr>
                                      <p:tavLst>
                                        <p:tav tm="0">
                                          <p:val>
                                            <p:strVal val="#ppt_x"/>
                                          </p:val>
                                        </p:tav>
                                        <p:tav tm="100000">
                                          <p:val>
                                            <p:strVal val="#ppt_x"/>
                                          </p:val>
                                        </p:tav>
                                      </p:tavLst>
                                    </p:anim>
                                    <p:anim calcmode="lin" valueType="num">
                                      <p:cBhvr>
                                        <p:cTn id="22" dur="1000" fill="hold"/>
                                        <p:tgtEl>
                                          <p:spTgt spid="52"/>
                                        </p:tgtEl>
                                        <p:attrNameLst>
                                          <p:attrName>ppt_y</p:attrName>
                                        </p:attrNameLst>
                                      </p:cBhvr>
                                      <p:tavLst>
                                        <p:tav tm="0">
                                          <p:val>
                                            <p:strVal val="#ppt_y+.1"/>
                                          </p:val>
                                        </p:tav>
                                        <p:tav tm="100000">
                                          <p:val>
                                            <p:strVal val="#ppt_y"/>
                                          </p:val>
                                        </p:tav>
                                      </p:tavLst>
                                    </p:anim>
                                  </p:childTnLst>
                                </p:cTn>
                              </p:par>
                            </p:childTnLst>
                          </p:cTn>
                        </p:par>
                        <p:par>
                          <p:cTn id="23" fill="hold">
                            <p:stCondLst>
                              <p:cond delay="2150"/>
                            </p:stCondLst>
                            <p:childTnLst>
                              <p:par>
                                <p:cTn id="24" presetID="12" presetClass="entr" presetSubtype="2"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p:tgtEl>
                                          <p:spTgt spid="29"/>
                                        </p:tgtEl>
                                        <p:attrNameLst>
                                          <p:attrName>ppt_x</p:attrName>
                                        </p:attrNameLst>
                                      </p:cBhvr>
                                      <p:tavLst>
                                        <p:tav tm="0">
                                          <p:val>
                                            <p:strVal val="#ppt_x+#ppt_w*1.125000"/>
                                          </p:val>
                                        </p:tav>
                                        <p:tav tm="100000">
                                          <p:val>
                                            <p:strVal val="#ppt_x"/>
                                          </p:val>
                                        </p:tav>
                                      </p:tavLst>
                                    </p:anim>
                                    <p:animEffect transition="in" filter="wipe(left)">
                                      <p:cBhvr>
                                        <p:cTn id="27" dur="500"/>
                                        <p:tgtEl>
                                          <p:spTgt spid="29"/>
                                        </p:tgtEl>
                                      </p:cBhvr>
                                    </p:animEffect>
                                  </p:childTnLst>
                                </p:cTn>
                              </p:par>
                              <p:par>
                                <p:cTn id="28" presetID="12" presetClass="entr" presetSubtype="2"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p:tgtEl>
                                          <p:spTgt spid="35"/>
                                        </p:tgtEl>
                                        <p:attrNameLst>
                                          <p:attrName>ppt_x</p:attrName>
                                        </p:attrNameLst>
                                      </p:cBhvr>
                                      <p:tavLst>
                                        <p:tav tm="0">
                                          <p:val>
                                            <p:strVal val="#ppt_x+#ppt_w*1.125000"/>
                                          </p:val>
                                        </p:tav>
                                        <p:tav tm="100000">
                                          <p:val>
                                            <p:strVal val="#ppt_x"/>
                                          </p:val>
                                        </p:tav>
                                      </p:tavLst>
                                    </p:anim>
                                    <p:animEffect transition="in" filter="wipe(left)">
                                      <p:cBhvr>
                                        <p:cTn id="31" dur="500"/>
                                        <p:tgtEl>
                                          <p:spTgt spid="35"/>
                                        </p:tgtEl>
                                      </p:cBhvr>
                                    </p:animEffect>
                                  </p:childTnLst>
                                </p:cTn>
                              </p:par>
                              <p:par>
                                <p:cTn id="32" presetID="12" presetClass="entr" presetSubtype="8"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500"/>
                                        <p:tgtEl>
                                          <p:spTgt spid="39"/>
                                        </p:tgtEl>
                                        <p:attrNameLst>
                                          <p:attrName>ppt_x</p:attrName>
                                        </p:attrNameLst>
                                      </p:cBhvr>
                                      <p:tavLst>
                                        <p:tav tm="0">
                                          <p:val>
                                            <p:strVal val="#ppt_x-#ppt_w*1.125000"/>
                                          </p:val>
                                        </p:tav>
                                        <p:tav tm="100000">
                                          <p:val>
                                            <p:strVal val="#ppt_x"/>
                                          </p:val>
                                        </p:tav>
                                      </p:tavLst>
                                    </p:anim>
                                    <p:animEffect transition="in" filter="wipe(right)">
                                      <p:cBhvr>
                                        <p:cTn id="35" dur="500"/>
                                        <p:tgtEl>
                                          <p:spTgt spid="39"/>
                                        </p:tgtEl>
                                      </p:cBhvr>
                                    </p:animEffect>
                                  </p:childTnLst>
                                </p:cTn>
                              </p:par>
                              <p:par>
                                <p:cTn id="36" presetID="12" presetClass="entr" presetSubtype="8"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p:tgtEl>
                                          <p:spTgt spid="42"/>
                                        </p:tgtEl>
                                        <p:attrNameLst>
                                          <p:attrName>ppt_x</p:attrName>
                                        </p:attrNameLst>
                                      </p:cBhvr>
                                      <p:tavLst>
                                        <p:tav tm="0">
                                          <p:val>
                                            <p:strVal val="#ppt_x-#ppt_w*1.125000"/>
                                          </p:val>
                                        </p:tav>
                                        <p:tav tm="100000">
                                          <p:val>
                                            <p:strVal val="#ppt_x"/>
                                          </p:val>
                                        </p:tav>
                                      </p:tavLst>
                                    </p:anim>
                                    <p:animEffect transition="in" filter="wipe(right)">
                                      <p:cBhvr>
                                        <p:cTn id="39" dur="500"/>
                                        <p:tgtEl>
                                          <p:spTgt spid="42"/>
                                        </p:tgtEl>
                                      </p:cBhvr>
                                    </p:animEffect>
                                  </p:childTnLst>
                                </p:cTn>
                              </p:par>
                            </p:childTnLst>
                          </p:cTn>
                        </p:par>
                        <p:par>
                          <p:cTn id="40" fill="hold">
                            <p:stCondLst>
                              <p:cond delay="2650"/>
                            </p:stCondLst>
                            <p:childTnLst>
                              <p:par>
                                <p:cTn id="41" presetID="22" presetClass="entr" presetSubtype="4"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par>
                          <p:cTn id="44" fill="hold">
                            <p:stCondLst>
                              <p:cond delay="3150"/>
                            </p:stCondLst>
                            <p:childTnLst>
                              <p:par>
                                <p:cTn id="45" presetID="12" presetClass="entr" presetSubtype="2"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left)">
                                      <p:cBhvr>
                                        <p:cTn id="48" dur="500"/>
                                        <p:tgtEl>
                                          <p:spTgt spid="17"/>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right)">
                                      <p:cBhvr>
                                        <p:cTn id="52" dur="500"/>
                                        <p:tgtEl>
                                          <p:spTgt spid="12"/>
                                        </p:tgtEl>
                                      </p:cBhvr>
                                    </p:animEffect>
                                  </p:childTnLst>
                                </p:cTn>
                              </p:par>
                            </p:childTnLst>
                          </p:cTn>
                        </p:par>
                        <p:par>
                          <p:cTn id="53" fill="hold">
                            <p:stCondLst>
                              <p:cond delay="3650"/>
                            </p:stCondLst>
                            <p:childTnLst>
                              <p:par>
                                <p:cTn id="54" presetID="22" presetClass="entr" presetSubtype="4"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500"/>
                                        <p:tgtEl>
                                          <p:spTgt spid="31"/>
                                        </p:tgtEl>
                                      </p:cBhvr>
                                    </p:animEffect>
                                  </p:childTnLst>
                                </p:cTn>
                              </p:par>
                            </p:childTnLst>
                          </p:cTn>
                        </p:par>
                        <p:par>
                          <p:cTn id="57" fill="hold">
                            <p:stCondLst>
                              <p:cond delay="4150"/>
                            </p:stCondLst>
                            <p:childTnLst>
                              <p:par>
                                <p:cTn id="58" presetID="12" presetClass="entr" presetSubtype="2"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ppt_x</p:attrName>
                                        </p:attrNameLst>
                                      </p:cBhvr>
                                      <p:tavLst>
                                        <p:tav tm="0">
                                          <p:val>
                                            <p:strVal val="#ppt_x+#ppt_w*1.125000"/>
                                          </p:val>
                                        </p:tav>
                                        <p:tav tm="100000">
                                          <p:val>
                                            <p:strVal val="#ppt_x"/>
                                          </p:val>
                                        </p:tav>
                                      </p:tavLst>
                                    </p:anim>
                                    <p:animEffect transition="in" filter="wipe(left)">
                                      <p:cBhvr>
                                        <p:cTn id="61" dur="500"/>
                                        <p:tgtEl>
                                          <p:spTgt spid="23"/>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500"/>
                                        <p:tgtEl>
                                          <p:spTgt spid="43"/>
                                        </p:tgtEl>
                                        <p:attrNameLst>
                                          <p:attrName>ppt_x</p:attrName>
                                        </p:attrNameLst>
                                      </p:cBhvr>
                                      <p:tavLst>
                                        <p:tav tm="0">
                                          <p:val>
                                            <p:strVal val="#ppt_x-#ppt_w*1.125000"/>
                                          </p:val>
                                        </p:tav>
                                        <p:tav tm="100000">
                                          <p:val>
                                            <p:strVal val="#ppt_x"/>
                                          </p:val>
                                        </p:tav>
                                      </p:tavLst>
                                    </p:anim>
                                    <p:animEffect transition="in" filter="wipe(right)">
                                      <p:cBhvr>
                                        <p:cTn id="65" dur="500"/>
                                        <p:tgtEl>
                                          <p:spTgt spid="43"/>
                                        </p:tgtEl>
                                      </p:cBhvr>
                                    </p:animEffect>
                                  </p:childTnLst>
                                </p:cTn>
                              </p:par>
                            </p:childTnLst>
                          </p:cTn>
                        </p:par>
                        <p:par>
                          <p:cTn id="66" fill="hold">
                            <p:stCondLst>
                              <p:cond delay="4650"/>
                            </p:stCondLst>
                            <p:childTnLst>
                              <p:par>
                                <p:cTn id="67" presetID="22" presetClass="entr" presetSubtype="4" fill="hold"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childTnLst>
                          </p:cTn>
                        </p:par>
                        <p:par>
                          <p:cTn id="70" fill="hold">
                            <p:stCondLst>
                              <p:cond delay="5150"/>
                            </p:stCondLst>
                            <p:childTnLst>
                              <p:par>
                                <p:cTn id="71" presetID="12" presetClass="entr" presetSubtype="2"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p:tgtEl>
                                          <p:spTgt spid="20"/>
                                        </p:tgtEl>
                                        <p:attrNameLst>
                                          <p:attrName>ppt_x</p:attrName>
                                        </p:attrNameLst>
                                      </p:cBhvr>
                                      <p:tavLst>
                                        <p:tav tm="0">
                                          <p:val>
                                            <p:strVal val="#ppt_x+#ppt_w*1.125000"/>
                                          </p:val>
                                        </p:tav>
                                        <p:tav tm="100000">
                                          <p:val>
                                            <p:strVal val="#ppt_x"/>
                                          </p:val>
                                        </p:tav>
                                      </p:tavLst>
                                    </p:anim>
                                    <p:animEffect transition="in" filter="wipe(left)">
                                      <p:cBhvr>
                                        <p:cTn id="74" dur="500"/>
                                        <p:tgtEl>
                                          <p:spTgt spid="20"/>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500"/>
                                        <p:tgtEl>
                                          <p:spTgt spid="44"/>
                                        </p:tgtEl>
                                        <p:attrNameLst>
                                          <p:attrName>ppt_x</p:attrName>
                                        </p:attrNameLst>
                                      </p:cBhvr>
                                      <p:tavLst>
                                        <p:tav tm="0">
                                          <p:val>
                                            <p:strVal val="#ppt_x-#ppt_w*1.125000"/>
                                          </p:val>
                                        </p:tav>
                                        <p:tav tm="100000">
                                          <p:val>
                                            <p:strVal val="#ppt_x"/>
                                          </p:val>
                                        </p:tav>
                                      </p:tavLst>
                                    </p:anim>
                                    <p:animEffect transition="in" filter="wipe(right)">
                                      <p:cBhvr>
                                        <p:cTn id="78" dur="500"/>
                                        <p:tgtEl>
                                          <p:spTgt spid="44"/>
                                        </p:tgtEl>
                                      </p:cBhvr>
                                    </p:animEffect>
                                  </p:childTnLst>
                                </p:cTn>
                              </p:par>
                            </p:childTnLst>
                          </p:cTn>
                        </p:par>
                        <p:par>
                          <p:cTn id="79" fill="hold">
                            <p:stCondLst>
                              <p:cond delay="5650"/>
                            </p:stCondLst>
                            <p:childTnLst>
                              <p:par>
                                <p:cTn id="80" presetID="22" presetClass="entr" presetSubtype="4" fill="hold"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down)">
                                      <p:cBhvr>
                                        <p:cTn id="82" dur="500"/>
                                        <p:tgtEl>
                                          <p:spTgt spid="33"/>
                                        </p:tgtEl>
                                      </p:cBhvr>
                                    </p:animEffect>
                                  </p:childTnLst>
                                </p:cTn>
                              </p:par>
                            </p:childTnLst>
                          </p:cTn>
                        </p:par>
                        <p:par>
                          <p:cTn id="83" fill="hold">
                            <p:stCondLst>
                              <p:cond delay="6150"/>
                            </p:stCondLst>
                            <p:childTnLst>
                              <p:par>
                                <p:cTn id="84" presetID="12" presetClass="entr" presetSubtype="2" fill="hold" nodeType="after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p:tgtEl>
                                          <p:spTgt spid="26"/>
                                        </p:tgtEl>
                                        <p:attrNameLst>
                                          <p:attrName>ppt_x</p:attrName>
                                        </p:attrNameLst>
                                      </p:cBhvr>
                                      <p:tavLst>
                                        <p:tav tm="0">
                                          <p:val>
                                            <p:strVal val="#ppt_x+#ppt_w*1.125000"/>
                                          </p:val>
                                        </p:tav>
                                        <p:tav tm="100000">
                                          <p:val>
                                            <p:strVal val="#ppt_x"/>
                                          </p:val>
                                        </p:tav>
                                      </p:tavLst>
                                    </p:anim>
                                    <p:animEffect transition="in" filter="wipe(left)">
                                      <p:cBhvr>
                                        <p:cTn id="87" dur="500"/>
                                        <p:tgtEl>
                                          <p:spTgt spid="26"/>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 calcmode="lin" valueType="num">
                                      <p:cBhvr additive="base">
                                        <p:cTn id="90" dur="500"/>
                                        <p:tgtEl>
                                          <p:spTgt spid="45"/>
                                        </p:tgtEl>
                                        <p:attrNameLst>
                                          <p:attrName>ppt_x</p:attrName>
                                        </p:attrNameLst>
                                      </p:cBhvr>
                                      <p:tavLst>
                                        <p:tav tm="0">
                                          <p:val>
                                            <p:strVal val="#ppt_x-#ppt_w*1.125000"/>
                                          </p:val>
                                        </p:tav>
                                        <p:tav tm="100000">
                                          <p:val>
                                            <p:strVal val="#ppt_x"/>
                                          </p:val>
                                        </p:tav>
                                      </p:tavLst>
                                    </p:anim>
                                    <p:animEffect transition="in" filter="wipe(right)">
                                      <p:cBhvr>
                                        <p:cTn id="91" dur="500"/>
                                        <p:tgtEl>
                                          <p:spTgt spid="45"/>
                                        </p:tgtEl>
                                      </p:cBhvr>
                                    </p:animEffect>
                                  </p:childTnLst>
                                </p:cTn>
                              </p:par>
                            </p:childTnLst>
                          </p:cTn>
                        </p:par>
                        <p:par>
                          <p:cTn id="92" fill="hold">
                            <p:stCondLst>
                              <p:cond delay="665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3" grpId="0"/>
      <p:bldP spid="44" grpId="0"/>
      <p:bldP spid="45" grpId="0"/>
      <p:bldP spid="47" grpId="0"/>
      <p:bldGraphic spid="49" grpId="0">
        <p:bldAsOne/>
      </p:bldGraphic>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155859" y="124282"/>
            <a:ext cx="7493847"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Data collection</a:t>
            </a:r>
            <a:endParaRPr lang="zh-CN" altLang="en-US" sz="5400" dirty="0">
              <a:solidFill>
                <a:prstClr val="white"/>
              </a:solidFill>
              <a:latin typeface="Castellar" panose="020A0402060406010301" pitchFamily="18" charset="0"/>
            </a:endParaRPr>
          </a:p>
        </p:txBody>
      </p:sp>
      <p:cxnSp>
        <p:nvCxnSpPr>
          <p:cNvPr id="31" name="直接连接符 30"/>
          <p:cNvCxnSpPr/>
          <p:nvPr/>
        </p:nvCxnSpPr>
        <p:spPr>
          <a:xfrm>
            <a:off x="431" y="2814028"/>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823813" y="2814027"/>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647195" y="2814026"/>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72091" y="3304645"/>
            <a:ext cx="1887248" cy="400110"/>
          </a:xfrm>
          <a:prstGeom prst="rect">
            <a:avLst/>
          </a:prstGeom>
          <a:noFill/>
        </p:spPr>
        <p:txBody>
          <a:bodyPr wrap="none" rtlCol="0">
            <a:spAutoFit/>
          </a:bodyPr>
          <a:lstStyle/>
          <a:p>
            <a:r>
              <a:rPr kumimoji="1" lang="en-US" altLang="zh-CN" sz="2000" dirty="0">
                <a:solidFill>
                  <a:schemeClr val="bg1"/>
                </a:solidFill>
                <a:latin typeface="Times New Roman" charset="0"/>
                <a:ea typeface="Times New Roman" charset="0"/>
                <a:cs typeface="Times New Roman" charset="0"/>
              </a:rPr>
              <a:t>Mojo</a:t>
            </a:r>
            <a:r>
              <a:rPr kumimoji="1" lang="zh-CN" altLang="en-US" sz="2000" dirty="0">
                <a:solidFill>
                  <a:schemeClr val="bg1"/>
                </a:solidFill>
                <a:latin typeface="Times New Roman" charset="0"/>
                <a:ea typeface="Times New Roman" charset="0"/>
                <a:cs typeface="Times New Roman" charset="0"/>
              </a:rPr>
              <a:t> </a:t>
            </a:r>
            <a:r>
              <a:rPr kumimoji="1" lang="en-US" altLang="zh-CN" sz="2000" dirty="0">
                <a:solidFill>
                  <a:schemeClr val="bg1"/>
                </a:solidFill>
                <a:latin typeface="Times New Roman" charset="0"/>
                <a:ea typeface="Times New Roman" charset="0"/>
                <a:cs typeface="Times New Roman" charset="0"/>
              </a:rPr>
              <a:t>Box</a:t>
            </a:r>
            <a:r>
              <a:rPr kumimoji="1" lang="zh-CN" altLang="en-US" sz="2000" dirty="0">
                <a:solidFill>
                  <a:schemeClr val="bg1"/>
                </a:solidFill>
                <a:latin typeface="Times New Roman" charset="0"/>
                <a:ea typeface="Times New Roman" charset="0"/>
                <a:cs typeface="Times New Roman" charset="0"/>
              </a:rPr>
              <a:t> </a:t>
            </a:r>
            <a:r>
              <a:rPr kumimoji="1" lang="en-US" altLang="zh-CN" sz="2000" dirty="0">
                <a:solidFill>
                  <a:schemeClr val="bg1"/>
                </a:solidFill>
                <a:latin typeface="Times New Roman" charset="0"/>
                <a:ea typeface="Times New Roman" charset="0"/>
                <a:cs typeface="Times New Roman" charset="0"/>
              </a:rPr>
              <a:t>office</a:t>
            </a:r>
          </a:p>
        </p:txBody>
      </p:sp>
      <p:sp>
        <p:nvSpPr>
          <p:cNvPr id="34" name="文本框 33"/>
          <p:cNvSpPr txBox="1"/>
          <p:nvPr/>
        </p:nvSpPr>
        <p:spPr>
          <a:xfrm>
            <a:off x="4532115" y="3304645"/>
            <a:ext cx="1419235" cy="400110"/>
          </a:xfrm>
          <a:prstGeom prst="rect">
            <a:avLst/>
          </a:prstGeom>
          <a:noFill/>
        </p:spPr>
        <p:txBody>
          <a:bodyPr wrap="none" rtlCol="0">
            <a:spAutoFit/>
          </a:bodyPr>
          <a:lstStyle/>
          <a:p>
            <a:r>
              <a:rPr kumimoji="1" lang="en-US" altLang="zh-CN" sz="2000" dirty="0">
                <a:solidFill>
                  <a:schemeClr val="bg1"/>
                </a:solidFill>
                <a:latin typeface="Times New Roman" charset="0"/>
                <a:ea typeface="Times New Roman" charset="0"/>
                <a:cs typeface="Times New Roman" charset="0"/>
              </a:rPr>
              <a:t>OMDB</a:t>
            </a:r>
            <a:r>
              <a:rPr kumimoji="1" lang="zh-CN" altLang="en-US" sz="2000" dirty="0">
                <a:solidFill>
                  <a:schemeClr val="bg1"/>
                </a:solidFill>
                <a:latin typeface="Times New Roman" charset="0"/>
                <a:ea typeface="Times New Roman" charset="0"/>
                <a:cs typeface="Times New Roman" charset="0"/>
              </a:rPr>
              <a:t> </a:t>
            </a:r>
            <a:r>
              <a:rPr kumimoji="1" lang="en-US" altLang="zh-CN" sz="2000" dirty="0">
                <a:solidFill>
                  <a:schemeClr val="bg1"/>
                </a:solidFill>
                <a:latin typeface="Times New Roman" charset="0"/>
                <a:ea typeface="Times New Roman" charset="0"/>
                <a:cs typeface="Times New Roman" charset="0"/>
              </a:rPr>
              <a:t>API</a:t>
            </a:r>
          </a:p>
        </p:txBody>
      </p:sp>
      <p:sp>
        <p:nvSpPr>
          <p:cNvPr id="35" name="文本框 34"/>
          <p:cNvSpPr txBox="1"/>
          <p:nvPr/>
        </p:nvSpPr>
        <p:spPr>
          <a:xfrm>
            <a:off x="7682644" y="3304645"/>
            <a:ext cx="854721" cy="400110"/>
          </a:xfrm>
          <a:prstGeom prst="rect">
            <a:avLst/>
          </a:prstGeom>
          <a:noFill/>
        </p:spPr>
        <p:txBody>
          <a:bodyPr wrap="none" rtlCol="0">
            <a:spAutoFit/>
          </a:bodyPr>
          <a:lstStyle/>
          <a:p>
            <a:r>
              <a:rPr kumimoji="1" lang="en-US" altLang="zh-CN" sz="2000" dirty="0">
                <a:solidFill>
                  <a:schemeClr val="bg1"/>
                </a:solidFill>
                <a:latin typeface="Times New Roman" charset="0"/>
                <a:ea typeface="Times New Roman" charset="0"/>
                <a:cs typeface="Times New Roman" charset="0"/>
              </a:rPr>
              <a:t>IMDB</a:t>
            </a:r>
          </a:p>
        </p:txBody>
      </p:sp>
      <p:sp>
        <p:nvSpPr>
          <p:cNvPr id="37" name="矩形 36"/>
          <p:cNvSpPr/>
          <p:nvPr/>
        </p:nvSpPr>
        <p:spPr>
          <a:xfrm flipH="1">
            <a:off x="10330776" y="1"/>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37"/>
          <p:cNvSpPr/>
          <p:nvPr/>
        </p:nvSpPr>
        <p:spPr>
          <a:xfrm flipH="1">
            <a:off x="11217187" y="0"/>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矩形 38"/>
          <p:cNvSpPr/>
          <p:nvPr/>
        </p:nvSpPr>
        <p:spPr>
          <a:xfrm>
            <a:off x="10852877" y="5728"/>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rot="1250810">
            <a:off x="1283416" y="547631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683003" y="138055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3865800">
            <a:off x="4059319" y="4784996"/>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250810">
            <a:off x="6772653" y="1494290"/>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3865800">
            <a:off x="4635653" y="138140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250810">
            <a:off x="5802209" y="595115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234003">
            <a:off x="7990578" y="4843181"/>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29B9C00-C426-4E2F-8033-B5BAD004CE62}"/>
              </a:ext>
            </a:extLst>
          </p:cNvPr>
          <p:cNvSpPr/>
          <p:nvPr/>
        </p:nvSpPr>
        <p:spPr>
          <a:xfrm>
            <a:off x="2071338" y="2447937"/>
            <a:ext cx="752475" cy="752475"/>
          </a:xfrm>
          <a:prstGeom prst="ellipse">
            <a:avLst/>
          </a:prstGeom>
          <a:solidFill>
            <a:srgbClr val="DD6572"/>
          </a:solidFill>
          <a:ln>
            <a:solidFill>
              <a:srgbClr val="E46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4000" dirty="0">
                <a:solidFill>
                  <a:schemeClr val="tx1"/>
                </a:solidFill>
                <a:latin typeface="Cabin"/>
                <a:ea typeface="Cabin"/>
                <a:cs typeface="Cabin"/>
                <a:sym typeface="Cabin"/>
              </a:rPr>
              <a:t>🌏</a:t>
            </a:r>
            <a:endParaRPr lang="zh-CN" altLang="en-US" sz="4000" dirty="0">
              <a:solidFill>
                <a:schemeClr val="tx1"/>
              </a:solidFill>
            </a:endParaRPr>
          </a:p>
        </p:txBody>
      </p:sp>
      <p:sp>
        <p:nvSpPr>
          <p:cNvPr id="24" name="椭圆 23">
            <a:extLst>
              <a:ext uri="{FF2B5EF4-FFF2-40B4-BE49-F238E27FC236}">
                <a16:creationId xmlns:a16="http://schemas.microsoft.com/office/drawing/2014/main" id="{68EE6FBD-DE53-46A0-9795-D04A21D048B2}"/>
              </a:ext>
            </a:extLst>
          </p:cNvPr>
          <p:cNvSpPr/>
          <p:nvPr/>
        </p:nvSpPr>
        <p:spPr>
          <a:xfrm>
            <a:off x="4894720" y="2447937"/>
            <a:ext cx="752475" cy="752475"/>
          </a:xfrm>
          <a:prstGeom prst="ellipse">
            <a:avLst/>
          </a:prstGeom>
          <a:solidFill>
            <a:srgbClr val="DD6572"/>
          </a:solidFill>
          <a:ln>
            <a:solidFill>
              <a:srgbClr val="E46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4000" dirty="0">
                <a:solidFill>
                  <a:schemeClr val="tx1"/>
                </a:solidFill>
                <a:latin typeface="Cabin"/>
                <a:ea typeface="Cabin"/>
                <a:cs typeface="Cabin"/>
                <a:sym typeface="Cabin"/>
              </a:rPr>
              <a:t>🎃</a:t>
            </a:r>
            <a:endParaRPr lang="zh-CN" altLang="en-US" sz="4000" dirty="0">
              <a:solidFill>
                <a:schemeClr val="tx1"/>
              </a:solidFill>
            </a:endParaRPr>
          </a:p>
        </p:txBody>
      </p:sp>
      <p:sp>
        <p:nvSpPr>
          <p:cNvPr id="26" name="椭圆 25">
            <a:extLst>
              <a:ext uri="{FF2B5EF4-FFF2-40B4-BE49-F238E27FC236}">
                <a16:creationId xmlns:a16="http://schemas.microsoft.com/office/drawing/2014/main" id="{603B07D2-C172-425C-ABF1-5892AA5A4645}"/>
              </a:ext>
            </a:extLst>
          </p:cNvPr>
          <p:cNvSpPr/>
          <p:nvPr/>
        </p:nvSpPr>
        <p:spPr>
          <a:xfrm>
            <a:off x="7649227" y="2447937"/>
            <a:ext cx="752475" cy="752475"/>
          </a:xfrm>
          <a:prstGeom prst="ellipse">
            <a:avLst/>
          </a:prstGeom>
          <a:solidFill>
            <a:srgbClr val="DD6572"/>
          </a:solidFill>
          <a:ln>
            <a:solidFill>
              <a:srgbClr val="E46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4000" dirty="0">
                <a:solidFill>
                  <a:schemeClr val="tx1"/>
                </a:solidFill>
                <a:latin typeface="Cabin"/>
                <a:ea typeface="Cabin"/>
                <a:cs typeface="Cabin"/>
                <a:sym typeface="Cabin"/>
              </a:rPr>
              <a:t>🏰</a:t>
            </a:r>
            <a:endParaRPr lang="zh-CN" altLang="en-US" sz="4000" dirty="0">
              <a:solidFill>
                <a:schemeClr val="tx1"/>
              </a:solidFill>
            </a:endParaRPr>
          </a:p>
        </p:txBody>
      </p:sp>
      <p:pic>
        <p:nvPicPr>
          <p:cNvPr id="28" name="图片 27">
            <a:extLst>
              <a:ext uri="{FF2B5EF4-FFF2-40B4-BE49-F238E27FC236}">
                <a16:creationId xmlns:a16="http://schemas.microsoft.com/office/drawing/2014/main" id="{BD3BDF93-2B29-443D-9C36-417709EBC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0405" y="4031307"/>
            <a:ext cx="3556218" cy="1997163"/>
          </a:xfrm>
          <a:prstGeom prst="rect">
            <a:avLst/>
          </a:prstGeom>
        </p:spPr>
      </p:pic>
      <p:pic>
        <p:nvPicPr>
          <p:cNvPr id="29" name="图片 28">
            <a:extLst>
              <a:ext uri="{FF2B5EF4-FFF2-40B4-BE49-F238E27FC236}">
                <a16:creationId xmlns:a16="http://schemas.microsoft.com/office/drawing/2014/main" id="{09AD2E9A-AB00-48D6-902A-987215DD2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9748" y="4431770"/>
            <a:ext cx="3556218" cy="2002814"/>
          </a:xfrm>
          <a:prstGeom prst="rect">
            <a:avLst/>
          </a:prstGeom>
        </p:spPr>
      </p:pic>
      <p:cxnSp>
        <p:nvCxnSpPr>
          <p:cNvPr id="30" name="肘形连接符 6">
            <a:extLst>
              <a:ext uri="{FF2B5EF4-FFF2-40B4-BE49-F238E27FC236}">
                <a16:creationId xmlns:a16="http://schemas.microsoft.com/office/drawing/2014/main" id="{AD750C38-1F8F-4004-B66E-B732BBFF1B6C}"/>
              </a:ext>
            </a:extLst>
          </p:cNvPr>
          <p:cNvCxnSpPr/>
          <p:nvPr/>
        </p:nvCxnSpPr>
        <p:spPr>
          <a:xfrm rot="10800000" flipV="1">
            <a:off x="5369609" y="3898700"/>
            <a:ext cx="555171" cy="435429"/>
          </a:xfrm>
          <a:prstGeom prst="bentConnector3">
            <a:avLst>
              <a:gd name="adj1" fmla="val 100980"/>
            </a:avLst>
          </a:prstGeom>
          <a:ln w="19050">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6" name="肘形连接符 19">
            <a:extLst>
              <a:ext uri="{FF2B5EF4-FFF2-40B4-BE49-F238E27FC236}">
                <a16:creationId xmlns:a16="http://schemas.microsoft.com/office/drawing/2014/main" id="{24743158-DEB7-4C94-AF26-F64FD78B9621}"/>
              </a:ext>
            </a:extLst>
          </p:cNvPr>
          <p:cNvCxnSpPr/>
          <p:nvPr/>
        </p:nvCxnSpPr>
        <p:spPr>
          <a:xfrm rot="10800000" flipV="1">
            <a:off x="10662016" y="6188578"/>
            <a:ext cx="555171" cy="435429"/>
          </a:xfrm>
          <a:prstGeom prst="bentConnector3">
            <a:avLst>
              <a:gd name="adj1" fmla="val 980"/>
            </a:avLst>
          </a:prstGeom>
          <a:ln w="19050">
            <a:solidFill>
              <a:srgbClr val="DD6572"/>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3A98DEB-ECD6-48A3-8CE6-63E67633CCE0}"/>
              </a:ext>
            </a:extLst>
          </p:cNvPr>
          <p:cNvSpPr txBox="1"/>
          <p:nvPr/>
        </p:nvSpPr>
        <p:spPr>
          <a:xfrm>
            <a:off x="8042126" y="6472108"/>
            <a:ext cx="2531462" cy="261610"/>
          </a:xfrm>
          <a:prstGeom prst="rect">
            <a:avLst/>
          </a:prstGeom>
          <a:noFill/>
        </p:spPr>
        <p:txBody>
          <a:bodyPr wrap="none" rtlCol="0">
            <a:spAutoFit/>
          </a:bodyPr>
          <a:lstStyle/>
          <a:p>
            <a:r>
              <a:rPr kumimoji="1" lang="en-US" altLang="zh-CN" sz="1100" dirty="0">
                <a:solidFill>
                  <a:schemeClr val="bg2">
                    <a:lumMod val="50000"/>
                  </a:schemeClr>
                </a:solidFill>
              </a:rPr>
              <a:t>Source:</a:t>
            </a:r>
            <a:r>
              <a:rPr kumimoji="1" lang="zh-CN" altLang="en-US" sz="1100" dirty="0">
                <a:solidFill>
                  <a:schemeClr val="bg2">
                    <a:lumMod val="50000"/>
                  </a:schemeClr>
                </a:solidFill>
              </a:rPr>
              <a:t> </a:t>
            </a:r>
            <a:r>
              <a:rPr kumimoji="1" lang="en-US" altLang="zh-CN" sz="1100" dirty="0">
                <a:solidFill>
                  <a:schemeClr val="bg2">
                    <a:lumMod val="50000"/>
                  </a:schemeClr>
                </a:solidFill>
              </a:rPr>
              <a:t>http://</a:t>
            </a:r>
            <a:r>
              <a:rPr kumimoji="1" lang="en-US" altLang="zh-CN" sz="1100" dirty="0" err="1">
                <a:solidFill>
                  <a:schemeClr val="bg2">
                    <a:lumMod val="50000"/>
                  </a:schemeClr>
                </a:solidFill>
              </a:rPr>
              <a:t>www.boxofficemojo.com</a:t>
            </a:r>
            <a:endParaRPr kumimoji="1" lang="zh-CN" altLang="en-US" sz="1100" dirty="0">
              <a:solidFill>
                <a:schemeClr val="bg2">
                  <a:lumMod val="50000"/>
                </a:schemeClr>
              </a:solidFill>
            </a:endParaRPr>
          </a:p>
        </p:txBody>
      </p:sp>
      <p:sp>
        <p:nvSpPr>
          <p:cNvPr id="41" name="矩形 40">
            <a:extLst>
              <a:ext uri="{FF2B5EF4-FFF2-40B4-BE49-F238E27FC236}">
                <a16:creationId xmlns:a16="http://schemas.microsoft.com/office/drawing/2014/main" id="{2E8B1C9C-8870-480A-8601-C35B2736836A}"/>
              </a:ext>
            </a:extLst>
          </p:cNvPr>
          <p:cNvSpPr/>
          <p:nvPr/>
        </p:nvSpPr>
        <p:spPr>
          <a:xfrm>
            <a:off x="5430294" y="6028470"/>
            <a:ext cx="2159566" cy="261610"/>
          </a:xfrm>
          <a:prstGeom prst="rect">
            <a:avLst/>
          </a:prstGeom>
        </p:spPr>
        <p:txBody>
          <a:bodyPr wrap="none">
            <a:spAutoFit/>
          </a:bodyPr>
          <a:lstStyle/>
          <a:p>
            <a:pPr lvl="0"/>
            <a:r>
              <a:rPr kumimoji="1" lang="en-US" altLang="zh-CN" sz="1100" dirty="0">
                <a:solidFill>
                  <a:schemeClr val="bg2">
                    <a:lumMod val="50000"/>
                  </a:schemeClr>
                </a:solidFill>
              </a:rPr>
              <a:t>Source:</a:t>
            </a:r>
            <a:r>
              <a:rPr kumimoji="1" lang="zh-CN" altLang="en-US" sz="1100" dirty="0">
                <a:solidFill>
                  <a:schemeClr val="bg2">
                    <a:lumMod val="50000"/>
                  </a:schemeClr>
                </a:solidFill>
              </a:rPr>
              <a:t> </a:t>
            </a:r>
            <a:r>
              <a:rPr kumimoji="1" lang="en-US" altLang="zh-CN" sz="1100" dirty="0">
                <a:solidFill>
                  <a:schemeClr val="bg2">
                    <a:lumMod val="50000"/>
                  </a:schemeClr>
                </a:solidFill>
              </a:rPr>
              <a:t>http://</a:t>
            </a:r>
            <a:r>
              <a:rPr kumimoji="1" lang="en-US" altLang="zh-CN" sz="1100" dirty="0" err="1">
                <a:solidFill>
                  <a:schemeClr val="bg2">
                    <a:lumMod val="50000"/>
                  </a:schemeClr>
                </a:solidFill>
              </a:rPr>
              <a:t>www.omdbapi.com</a:t>
            </a:r>
            <a:endParaRPr kumimoji="1" lang="zh-CN" altLang="en-US" sz="1100" dirty="0">
              <a:solidFill>
                <a:schemeClr val="bg2">
                  <a:lumMod val="50000"/>
                </a:schemeClr>
              </a:solidFill>
            </a:endParaRPr>
          </a:p>
        </p:txBody>
      </p:sp>
    </p:spTree>
    <p:extLst>
      <p:ext uri="{BB962C8B-B14F-4D97-AF65-F5344CB8AC3E}">
        <p14:creationId xmlns:p14="http://schemas.microsoft.com/office/powerpoint/2010/main" val="3496420934"/>
      </p:ext>
    </p:extLst>
  </p:cSld>
  <p:clrMapOvr>
    <a:masterClrMapping/>
  </p:clrMapOvr>
  <p:transition spd="slow" advTm="711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500"/>
                                        <p:tgtEl>
                                          <p:spTgt spid="3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8" presetClass="emph" presetSubtype="0" fill="hold" grpId="1" nodeType="withEffect">
                                  <p:stCondLst>
                                    <p:cond delay="0"/>
                                  </p:stCondLst>
                                  <p:childTnLst>
                                    <p:animRot by="21600000">
                                      <p:cBhvr>
                                        <p:cTn id="27" dur="1000" fill="hold"/>
                                        <p:tgtEl>
                                          <p:spTgt spid="16"/>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8" presetClass="emph" presetSubtype="0" fill="hold" grpId="1" nodeType="withEffect">
                                  <p:stCondLst>
                                    <p:cond delay="0"/>
                                  </p:stCondLst>
                                  <p:childTnLst>
                                    <p:animRot by="21600000">
                                      <p:cBhvr>
                                        <p:cTn id="34" dur="1000" fill="hold"/>
                                        <p:tgtEl>
                                          <p:spTgt spid="17"/>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8" presetClass="emph" presetSubtype="0" fill="hold" grpId="1" nodeType="withEffect">
                                  <p:stCondLst>
                                    <p:cond delay="0"/>
                                  </p:stCondLst>
                                  <p:childTnLst>
                                    <p:animRot by="21600000">
                                      <p:cBhvr>
                                        <p:cTn id="41" dur="1000" fill="hold"/>
                                        <p:tgtEl>
                                          <p:spTgt spid="15"/>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8" presetClass="emph" presetSubtype="0" fill="hold" grpId="1" nodeType="withEffect">
                                  <p:stCondLst>
                                    <p:cond delay="0"/>
                                  </p:stCondLst>
                                  <p:childTnLst>
                                    <p:animRot by="21600000">
                                      <p:cBhvr>
                                        <p:cTn id="48" dur="1000" fill="hold"/>
                                        <p:tgtEl>
                                          <p:spTgt spid="18"/>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8" presetClass="emph" presetSubtype="0" fill="hold" grpId="1" nodeType="withEffect">
                                  <p:stCondLst>
                                    <p:cond delay="0"/>
                                  </p:stCondLst>
                                  <p:childTnLst>
                                    <p:animRot by="21600000">
                                      <p:cBhvr>
                                        <p:cTn id="55" dur="1000" fill="hold"/>
                                        <p:tgtEl>
                                          <p:spTgt spid="19"/>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8" presetClass="emph" presetSubtype="0" fill="hold" grpId="1" nodeType="withEffect">
                                  <p:stCondLst>
                                    <p:cond delay="0"/>
                                  </p:stCondLst>
                                  <p:childTnLst>
                                    <p:animRot by="21600000">
                                      <p:cBhvr>
                                        <p:cTn id="62" dur="1000" fill="hold"/>
                                        <p:tgtEl>
                                          <p:spTgt spid="20"/>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par>
                                <p:cTn id="68" presetID="8" presetClass="emph" presetSubtype="0" fill="hold" grpId="1" nodeType="withEffect">
                                  <p:stCondLst>
                                    <p:cond delay="0"/>
                                  </p:stCondLst>
                                  <p:childTnLst>
                                    <p:animRot by="21600000">
                                      <p:cBhvr>
                                        <p:cTn id="69" dur="1000" fill="hold"/>
                                        <p:tgtEl>
                                          <p:spTgt spid="21"/>
                                        </p:tgtEl>
                                        <p:attrNameLst>
                                          <p:attrName>r</p:attrName>
                                        </p:attrNameLst>
                                      </p:cBhvr>
                                    </p:animRot>
                                  </p:childTnLst>
                                </p:cTn>
                              </p:par>
                              <p:par>
                                <p:cTn id="70" presetID="22" presetClass="entr" presetSubtype="8" fill="hold" nodeType="withEffect">
                                  <p:stCondLst>
                                    <p:cond delay="50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500"/>
                                        <p:tgtEl>
                                          <p:spTgt spid="31"/>
                                        </p:tgtEl>
                                      </p:cBhvr>
                                    </p:animEffect>
                                  </p:childTnLst>
                                </p:cTn>
                              </p:par>
                            </p:childTnLst>
                          </p:cTn>
                        </p:par>
                        <p:par>
                          <p:cTn id="73" fill="hold">
                            <p:stCondLst>
                              <p:cond delay="1150"/>
                            </p:stCondLst>
                            <p:childTnLst>
                              <p:par>
                                <p:cTn id="74" presetID="31" presetClass="entr" presetSubtype="0"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1000" fill="hold"/>
                                        <p:tgtEl>
                                          <p:spTgt spid="5"/>
                                        </p:tgtEl>
                                        <p:attrNameLst>
                                          <p:attrName>ppt_w</p:attrName>
                                        </p:attrNameLst>
                                      </p:cBhvr>
                                      <p:tavLst>
                                        <p:tav tm="0">
                                          <p:val>
                                            <p:fltVal val="0"/>
                                          </p:val>
                                        </p:tav>
                                        <p:tav tm="100000">
                                          <p:val>
                                            <p:strVal val="#ppt_w"/>
                                          </p:val>
                                        </p:tav>
                                      </p:tavLst>
                                    </p:anim>
                                    <p:anim calcmode="lin" valueType="num">
                                      <p:cBhvr>
                                        <p:cTn id="77" dur="1000" fill="hold"/>
                                        <p:tgtEl>
                                          <p:spTgt spid="5"/>
                                        </p:tgtEl>
                                        <p:attrNameLst>
                                          <p:attrName>ppt_h</p:attrName>
                                        </p:attrNameLst>
                                      </p:cBhvr>
                                      <p:tavLst>
                                        <p:tav tm="0">
                                          <p:val>
                                            <p:fltVal val="0"/>
                                          </p:val>
                                        </p:tav>
                                        <p:tav tm="100000">
                                          <p:val>
                                            <p:strVal val="#ppt_h"/>
                                          </p:val>
                                        </p:tav>
                                      </p:tavLst>
                                    </p:anim>
                                    <p:anim calcmode="lin" valueType="num">
                                      <p:cBhvr>
                                        <p:cTn id="78" dur="1000" fill="hold"/>
                                        <p:tgtEl>
                                          <p:spTgt spid="5"/>
                                        </p:tgtEl>
                                        <p:attrNameLst>
                                          <p:attrName>style.rotation</p:attrName>
                                        </p:attrNameLst>
                                      </p:cBhvr>
                                      <p:tavLst>
                                        <p:tav tm="0">
                                          <p:val>
                                            <p:fltVal val="90"/>
                                          </p:val>
                                        </p:tav>
                                        <p:tav tm="100000">
                                          <p:val>
                                            <p:fltVal val="0"/>
                                          </p:val>
                                        </p:tav>
                                      </p:tavLst>
                                    </p:anim>
                                    <p:animEffect transition="in" filter="fade">
                                      <p:cBhvr>
                                        <p:cTn id="79" dur="1000"/>
                                        <p:tgtEl>
                                          <p:spTgt spid="5"/>
                                        </p:tgtEl>
                                      </p:cBhvr>
                                    </p:animEffect>
                                  </p:childTnLst>
                                </p:cTn>
                              </p:par>
                            </p:childTnLst>
                          </p:cTn>
                        </p:par>
                        <p:par>
                          <p:cTn id="80" fill="hold">
                            <p:stCondLst>
                              <p:cond delay="215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6">
                                            <p:txEl>
                                              <p:pRg st="0" end="0"/>
                                            </p:txEl>
                                          </p:spTgt>
                                        </p:tgtEl>
                                        <p:attrNameLst>
                                          <p:attrName>style.visibility</p:attrName>
                                        </p:attrNameLst>
                                      </p:cBhvr>
                                      <p:to>
                                        <p:strVal val="visible"/>
                                      </p:to>
                                    </p:set>
                                    <p:anim calcmode="lin" valueType="num">
                                      <p:cBhvr>
                                        <p:cTn id="83" dur="5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85" dur="5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6">
                                            <p:txEl>
                                              <p:pRg st="0" end="0"/>
                                            </p:txEl>
                                          </p:spTgt>
                                        </p:tgtEl>
                                      </p:cBhvr>
                                    </p:animEffect>
                                  </p:childTnLst>
                                </p:cTn>
                              </p:par>
                              <p:par>
                                <p:cTn id="88" presetID="22" presetClass="entr" presetSubtype="8"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left)">
                                      <p:cBhvr>
                                        <p:cTn id="90" dur="500"/>
                                        <p:tgtEl>
                                          <p:spTgt spid="32"/>
                                        </p:tgtEl>
                                      </p:cBhvr>
                                    </p:animEffect>
                                  </p:childTnLst>
                                </p:cTn>
                              </p:par>
                            </p:childTnLst>
                          </p:cTn>
                        </p:par>
                        <p:par>
                          <p:cTn id="91" fill="hold">
                            <p:stCondLst>
                              <p:cond delay="3250"/>
                            </p:stCondLst>
                            <p:childTnLst>
                              <p:par>
                                <p:cTn id="92" presetID="31" presetClass="entr" presetSubtype="0"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 calcmode="lin" valueType="num">
                                      <p:cBhvr>
                                        <p:cTn id="94" dur="1000" fill="hold"/>
                                        <p:tgtEl>
                                          <p:spTgt spid="24"/>
                                        </p:tgtEl>
                                        <p:attrNameLst>
                                          <p:attrName>ppt_w</p:attrName>
                                        </p:attrNameLst>
                                      </p:cBhvr>
                                      <p:tavLst>
                                        <p:tav tm="0">
                                          <p:val>
                                            <p:fltVal val="0"/>
                                          </p:val>
                                        </p:tav>
                                        <p:tav tm="100000">
                                          <p:val>
                                            <p:strVal val="#ppt_w"/>
                                          </p:val>
                                        </p:tav>
                                      </p:tavLst>
                                    </p:anim>
                                    <p:anim calcmode="lin" valueType="num">
                                      <p:cBhvr>
                                        <p:cTn id="95" dur="1000" fill="hold"/>
                                        <p:tgtEl>
                                          <p:spTgt spid="24"/>
                                        </p:tgtEl>
                                        <p:attrNameLst>
                                          <p:attrName>ppt_h</p:attrName>
                                        </p:attrNameLst>
                                      </p:cBhvr>
                                      <p:tavLst>
                                        <p:tav tm="0">
                                          <p:val>
                                            <p:fltVal val="0"/>
                                          </p:val>
                                        </p:tav>
                                        <p:tav tm="100000">
                                          <p:val>
                                            <p:strVal val="#ppt_h"/>
                                          </p:val>
                                        </p:tav>
                                      </p:tavLst>
                                    </p:anim>
                                    <p:anim calcmode="lin" valueType="num">
                                      <p:cBhvr>
                                        <p:cTn id="96" dur="1000" fill="hold"/>
                                        <p:tgtEl>
                                          <p:spTgt spid="24"/>
                                        </p:tgtEl>
                                        <p:attrNameLst>
                                          <p:attrName>style.rotation</p:attrName>
                                        </p:attrNameLst>
                                      </p:cBhvr>
                                      <p:tavLst>
                                        <p:tav tm="0">
                                          <p:val>
                                            <p:fltVal val="90"/>
                                          </p:val>
                                        </p:tav>
                                        <p:tav tm="100000">
                                          <p:val>
                                            <p:fltVal val="0"/>
                                          </p:val>
                                        </p:tav>
                                      </p:tavLst>
                                    </p:anim>
                                    <p:animEffect transition="in" filter="fade">
                                      <p:cBhvr>
                                        <p:cTn id="97" dur="1000"/>
                                        <p:tgtEl>
                                          <p:spTgt spid="24"/>
                                        </p:tgtEl>
                                      </p:cBhvr>
                                    </p:animEffect>
                                  </p:childTnLst>
                                </p:cTn>
                              </p:par>
                            </p:childTnLst>
                          </p:cTn>
                        </p:par>
                        <p:par>
                          <p:cTn id="98" fill="hold">
                            <p:stCondLst>
                              <p:cond delay="4250"/>
                            </p:stCondLst>
                            <p:childTnLst>
                              <p:par>
                                <p:cTn id="99" presetID="41" presetClass="entr" presetSubtype="0" fill="hold" grpId="0" nodeType="afterEffect">
                                  <p:stCondLst>
                                    <p:cond delay="0"/>
                                  </p:stCondLst>
                                  <p:iterate type="lt">
                                    <p:tmPct val="10000"/>
                                  </p:iterate>
                                  <p:childTnLst>
                                    <p:set>
                                      <p:cBhvr>
                                        <p:cTn id="100" dur="1" fill="hold">
                                          <p:stCondLst>
                                            <p:cond delay="0"/>
                                          </p:stCondLst>
                                        </p:cTn>
                                        <p:tgtEl>
                                          <p:spTgt spid="34">
                                            <p:txEl>
                                              <p:pRg st="0" end="0"/>
                                            </p:txEl>
                                          </p:spTgt>
                                        </p:tgtEl>
                                        <p:attrNameLst>
                                          <p:attrName>style.visibility</p:attrName>
                                        </p:attrNameLst>
                                      </p:cBhvr>
                                      <p:to>
                                        <p:strVal val="visible"/>
                                      </p:to>
                                    </p:set>
                                    <p:anim calcmode="lin" valueType="num">
                                      <p:cBhvr>
                                        <p:cTn id="101" dur="500" fill="hold"/>
                                        <p:tgtEl>
                                          <p:spTgt spid="3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34">
                                            <p:txEl>
                                              <p:pRg st="0" end="0"/>
                                            </p:txEl>
                                          </p:spTgt>
                                        </p:tgtEl>
                                        <p:attrNameLst>
                                          <p:attrName>ppt_y</p:attrName>
                                        </p:attrNameLst>
                                      </p:cBhvr>
                                      <p:tavLst>
                                        <p:tav tm="0">
                                          <p:val>
                                            <p:strVal val="#ppt_y"/>
                                          </p:val>
                                        </p:tav>
                                        <p:tav tm="100000">
                                          <p:val>
                                            <p:strVal val="#ppt_y"/>
                                          </p:val>
                                        </p:tav>
                                      </p:tavLst>
                                    </p:anim>
                                    <p:anim calcmode="lin" valueType="num">
                                      <p:cBhvr>
                                        <p:cTn id="103" dur="500" fill="hold"/>
                                        <p:tgtEl>
                                          <p:spTgt spid="3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3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34">
                                            <p:txEl>
                                              <p:pRg st="0" end="0"/>
                                            </p:txEl>
                                          </p:spTgt>
                                        </p:tgtEl>
                                      </p:cBhvr>
                                    </p:animEffect>
                                  </p:childTnLst>
                                </p:cTn>
                              </p:par>
                              <p:par>
                                <p:cTn id="106" presetID="22" presetClass="entr" presetSubtype="8" fill="hold"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left)">
                                      <p:cBhvr>
                                        <p:cTn id="108" dur="500"/>
                                        <p:tgtEl>
                                          <p:spTgt spid="33"/>
                                        </p:tgtEl>
                                      </p:cBhvr>
                                    </p:animEffect>
                                  </p:childTnLst>
                                </p:cTn>
                              </p:par>
                            </p:childTnLst>
                          </p:cTn>
                        </p:par>
                        <p:par>
                          <p:cTn id="109" fill="hold">
                            <p:stCondLst>
                              <p:cond delay="5050"/>
                            </p:stCondLst>
                            <p:childTnLst>
                              <p:par>
                                <p:cTn id="110" presetID="31"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 calcmode="lin" valueType="num">
                                      <p:cBhvr>
                                        <p:cTn id="112" dur="1000" fill="hold"/>
                                        <p:tgtEl>
                                          <p:spTgt spid="26"/>
                                        </p:tgtEl>
                                        <p:attrNameLst>
                                          <p:attrName>ppt_w</p:attrName>
                                        </p:attrNameLst>
                                      </p:cBhvr>
                                      <p:tavLst>
                                        <p:tav tm="0">
                                          <p:val>
                                            <p:fltVal val="0"/>
                                          </p:val>
                                        </p:tav>
                                        <p:tav tm="100000">
                                          <p:val>
                                            <p:strVal val="#ppt_w"/>
                                          </p:val>
                                        </p:tav>
                                      </p:tavLst>
                                    </p:anim>
                                    <p:anim calcmode="lin" valueType="num">
                                      <p:cBhvr>
                                        <p:cTn id="113" dur="1000" fill="hold"/>
                                        <p:tgtEl>
                                          <p:spTgt spid="26"/>
                                        </p:tgtEl>
                                        <p:attrNameLst>
                                          <p:attrName>ppt_h</p:attrName>
                                        </p:attrNameLst>
                                      </p:cBhvr>
                                      <p:tavLst>
                                        <p:tav tm="0">
                                          <p:val>
                                            <p:fltVal val="0"/>
                                          </p:val>
                                        </p:tav>
                                        <p:tav tm="100000">
                                          <p:val>
                                            <p:strVal val="#ppt_h"/>
                                          </p:val>
                                        </p:tav>
                                      </p:tavLst>
                                    </p:anim>
                                    <p:anim calcmode="lin" valueType="num">
                                      <p:cBhvr>
                                        <p:cTn id="114" dur="1000" fill="hold"/>
                                        <p:tgtEl>
                                          <p:spTgt spid="26"/>
                                        </p:tgtEl>
                                        <p:attrNameLst>
                                          <p:attrName>style.rotation</p:attrName>
                                        </p:attrNameLst>
                                      </p:cBhvr>
                                      <p:tavLst>
                                        <p:tav tm="0">
                                          <p:val>
                                            <p:fltVal val="90"/>
                                          </p:val>
                                        </p:tav>
                                        <p:tav tm="100000">
                                          <p:val>
                                            <p:fltVal val="0"/>
                                          </p:val>
                                        </p:tav>
                                      </p:tavLst>
                                    </p:anim>
                                    <p:animEffect transition="in" filter="fade">
                                      <p:cBhvr>
                                        <p:cTn id="115" dur="1000"/>
                                        <p:tgtEl>
                                          <p:spTgt spid="26"/>
                                        </p:tgtEl>
                                      </p:cBhvr>
                                    </p:animEffect>
                                  </p:childTnLst>
                                </p:cTn>
                              </p:par>
                            </p:childTnLst>
                          </p:cTn>
                        </p:par>
                        <p:par>
                          <p:cTn id="116" fill="hold">
                            <p:stCondLst>
                              <p:cond delay="6050"/>
                            </p:stCondLst>
                            <p:childTnLst>
                              <p:par>
                                <p:cTn id="117" presetID="41" presetClass="entr" presetSubtype="0" fill="hold" grpId="0" nodeType="afterEffect">
                                  <p:stCondLst>
                                    <p:cond delay="0"/>
                                  </p:stCondLst>
                                  <p:iterate type="lt">
                                    <p:tmPct val="10000"/>
                                  </p:iterate>
                                  <p:childTnLst>
                                    <p:set>
                                      <p:cBhvr>
                                        <p:cTn id="118" dur="1" fill="hold">
                                          <p:stCondLst>
                                            <p:cond delay="0"/>
                                          </p:stCondLst>
                                        </p:cTn>
                                        <p:tgtEl>
                                          <p:spTgt spid="35">
                                            <p:txEl>
                                              <p:pRg st="0" end="0"/>
                                            </p:txEl>
                                          </p:spTgt>
                                        </p:tgtEl>
                                        <p:attrNameLst>
                                          <p:attrName>style.visibility</p:attrName>
                                        </p:attrNameLst>
                                      </p:cBhvr>
                                      <p:to>
                                        <p:strVal val="visible"/>
                                      </p:to>
                                    </p:set>
                                    <p:anim calcmode="lin" valueType="num">
                                      <p:cBhvr>
                                        <p:cTn id="119" dur="500" fill="hold"/>
                                        <p:tgtEl>
                                          <p:spTgt spid="3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0" dur="500" fill="hold"/>
                                        <p:tgtEl>
                                          <p:spTgt spid="35">
                                            <p:txEl>
                                              <p:pRg st="0" end="0"/>
                                            </p:txEl>
                                          </p:spTgt>
                                        </p:tgtEl>
                                        <p:attrNameLst>
                                          <p:attrName>ppt_y</p:attrName>
                                        </p:attrNameLst>
                                      </p:cBhvr>
                                      <p:tavLst>
                                        <p:tav tm="0">
                                          <p:val>
                                            <p:strVal val="#ppt_y"/>
                                          </p:val>
                                        </p:tav>
                                        <p:tav tm="100000">
                                          <p:val>
                                            <p:strVal val="#ppt_y"/>
                                          </p:val>
                                        </p:tav>
                                      </p:tavLst>
                                    </p:anim>
                                    <p:anim calcmode="lin" valueType="num">
                                      <p:cBhvr>
                                        <p:cTn id="121" dur="500" fill="hold"/>
                                        <p:tgtEl>
                                          <p:spTgt spid="3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2" dur="500" fill="hold"/>
                                        <p:tgtEl>
                                          <p:spTgt spid="3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3" dur="500" tmFilter="0,0; .5, 1; 1, 1"/>
                                        <p:tgtEl>
                                          <p:spTgt spid="35">
                                            <p:txEl>
                                              <p:pRg st="0" end="0"/>
                                            </p:txEl>
                                          </p:spTgt>
                                        </p:tgtEl>
                                      </p:cBhvr>
                                    </p:animEffect>
                                  </p:childTnLst>
                                </p:cTn>
                              </p:par>
                            </p:childTnLst>
                          </p:cTn>
                        </p:par>
                        <p:par>
                          <p:cTn id="124" fill="hold">
                            <p:stCondLst>
                              <p:cond delay="6700"/>
                            </p:stCondLst>
                            <p:childTnLst>
                              <p:par>
                                <p:cTn id="125" presetID="26" presetClass="entr" presetSubtype="0" fill="hold" nodeType="after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wipe(down)">
                                      <p:cBhvr>
                                        <p:cTn id="127" dur="290">
                                          <p:stCondLst>
                                            <p:cond delay="0"/>
                                          </p:stCondLst>
                                        </p:cTn>
                                        <p:tgtEl>
                                          <p:spTgt spid="30"/>
                                        </p:tgtEl>
                                      </p:cBhvr>
                                    </p:animEffect>
                                    <p:anim calcmode="lin" valueType="num">
                                      <p:cBhvr>
                                        <p:cTn id="128"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133" dur="13">
                                          <p:stCondLst>
                                            <p:cond delay="325"/>
                                          </p:stCondLst>
                                        </p:cTn>
                                        <p:tgtEl>
                                          <p:spTgt spid="30"/>
                                        </p:tgtEl>
                                      </p:cBhvr>
                                      <p:to x="100000" y="60000"/>
                                    </p:animScale>
                                    <p:animScale>
                                      <p:cBhvr>
                                        <p:cTn id="134" dur="83" decel="50000">
                                          <p:stCondLst>
                                            <p:cond delay="338"/>
                                          </p:stCondLst>
                                        </p:cTn>
                                        <p:tgtEl>
                                          <p:spTgt spid="30"/>
                                        </p:tgtEl>
                                      </p:cBhvr>
                                      <p:to x="100000" y="100000"/>
                                    </p:animScale>
                                    <p:animScale>
                                      <p:cBhvr>
                                        <p:cTn id="135" dur="13">
                                          <p:stCondLst>
                                            <p:cond delay="656"/>
                                          </p:stCondLst>
                                        </p:cTn>
                                        <p:tgtEl>
                                          <p:spTgt spid="30"/>
                                        </p:tgtEl>
                                      </p:cBhvr>
                                      <p:to x="100000" y="80000"/>
                                    </p:animScale>
                                    <p:animScale>
                                      <p:cBhvr>
                                        <p:cTn id="136" dur="83" decel="50000">
                                          <p:stCondLst>
                                            <p:cond delay="669"/>
                                          </p:stCondLst>
                                        </p:cTn>
                                        <p:tgtEl>
                                          <p:spTgt spid="30"/>
                                        </p:tgtEl>
                                      </p:cBhvr>
                                      <p:to x="100000" y="100000"/>
                                    </p:animScale>
                                    <p:animScale>
                                      <p:cBhvr>
                                        <p:cTn id="137" dur="13">
                                          <p:stCondLst>
                                            <p:cond delay="821"/>
                                          </p:stCondLst>
                                        </p:cTn>
                                        <p:tgtEl>
                                          <p:spTgt spid="30"/>
                                        </p:tgtEl>
                                      </p:cBhvr>
                                      <p:to x="100000" y="90000"/>
                                    </p:animScale>
                                    <p:animScale>
                                      <p:cBhvr>
                                        <p:cTn id="138" dur="83" decel="50000">
                                          <p:stCondLst>
                                            <p:cond delay="834"/>
                                          </p:stCondLst>
                                        </p:cTn>
                                        <p:tgtEl>
                                          <p:spTgt spid="30"/>
                                        </p:tgtEl>
                                      </p:cBhvr>
                                      <p:to x="100000" y="100000"/>
                                    </p:animScale>
                                    <p:animScale>
                                      <p:cBhvr>
                                        <p:cTn id="139" dur="13">
                                          <p:stCondLst>
                                            <p:cond delay="904"/>
                                          </p:stCondLst>
                                        </p:cTn>
                                        <p:tgtEl>
                                          <p:spTgt spid="30"/>
                                        </p:tgtEl>
                                      </p:cBhvr>
                                      <p:to x="100000" y="95000"/>
                                    </p:animScale>
                                    <p:animScale>
                                      <p:cBhvr>
                                        <p:cTn id="140" dur="83" decel="50000">
                                          <p:stCondLst>
                                            <p:cond delay="917"/>
                                          </p:stCondLst>
                                        </p:cTn>
                                        <p:tgtEl>
                                          <p:spTgt spid="30"/>
                                        </p:tgtEl>
                                      </p:cBhvr>
                                      <p:to x="100000" y="100000"/>
                                    </p:animScale>
                                  </p:childTnLst>
                                </p:cTn>
                              </p:par>
                              <p:par>
                                <p:cTn id="141" presetID="26" presetClass="entr" presetSubtype="0" fill="hold" nodeType="with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wipe(down)">
                                      <p:cBhvr>
                                        <p:cTn id="143" dur="290">
                                          <p:stCondLst>
                                            <p:cond delay="0"/>
                                          </p:stCondLst>
                                        </p:cTn>
                                        <p:tgtEl>
                                          <p:spTgt spid="36"/>
                                        </p:tgtEl>
                                      </p:cBhvr>
                                    </p:animEffect>
                                    <p:anim calcmode="lin" valueType="num">
                                      <p:cBhvr>
                                        <p:cTn id="144"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45"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46"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147"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148"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149" dur="13">
                                          <p:stCondLst>
                                            <p:cond delay="325"/>
                                          </p:stCondLst>
                                        </p:cTn>
                                        <p:tgtEl>
                                          <p:spTgt spid="36"/>
                                        </p:tgtEl>
                                      </p:cBhvr>
                                      <p:to x="100000" y="60000"/>
                                    </p:animScale>
                                    <p:animScale>
                                      <p:cBhvr>
                                        <p:cTn id="150" dur="83" decel="50000">
                                          <p:stCondLst>
                                            <p:cond delay="338"/>
                                          </p:stCondLst>
                                        </p:cTn>
                                        <p:tgtEl>
                                          <p:spTgt spid="36"/>
                                        </p:tgtEl>
                                      </p:cBhvr>
                                      <p:to x="100000" y="100000"/>
                                    </p:animScale>
                                    <p:animScale>
                                      <p:cBhvr>
                                        <p:cTn id="151" dur="13">
                                          <p:stCondLst>
                                            <p:cond delay="656"/>
                                          </p:stCondLst>
                                        </p:cTn>
                                        <p:tgtEl>
                                          <p:spTgt spid="36"/>
                                        </p:tgtEl>
                                      </p:cBhvr>
                                      <p:to x="100000" y="80000"/>
                                    </p:animScale>
                                    <p:animScale>
                                      <p:cBhvr>
                                        <p:cTn id="152" dur="83" decel="50000">
                                          <p:stCondLst>
                                            <p:cond delay="669"/>
                                          </p:stCondLst>
                                        </p:cTn>
                                        <p:tgtEl>
                                          <p:spTgt spid="36"/>
                                        </p:tgtEl>
                                      </p:cBhvr>
                                      <p:to x="100000" y="100000"/>
                                    </p:animScale>
                                    <p:animScale>
                                      <p:cBhvr>
                                        <p:cTn id="153" dur="13">
                                          <p:stCondLst>
                                            <p:cond delay="821"/>
                                          </p:stCondLst>
                                        </p:cTn>
                                        <p:tgtEl>
                                          <p:spTgt spid="36"/>
                                        </p:tgtEl>
                                      </p:cBhvr>
                                      <p:to x="100000" y="90000"/>
                                    </p:animScale>
                                    <p:animScale>
                                      <p:cBhvr>
                                        <p:cTn id="154" dur="83" decel="50000">
                                          <p:stCondLst>
                                            <p:cond delay="834"/>
                                          </p:stCondLst>
                                        </p:cTn>
                                        <p:tgtEl>
                                          <p:spTgt spid="36"/>
                                        </p:tgtEl>
                                      </p:cBhvr>
                                      <p:to x="100000" y="100000"/>
                                    </p:animScale>
                                    <p:animScale>
                                      <p:cBhvr>
                                        <p:cTn id="155" dur="13">
                                          <p:stCondLst>
                                            <p:cond delay="904"/>
                                          </p:stCondLst>
                                        </p:cTn>
                                        <p:tgtEl>
                                          <p:spTgt spid="36"/>
                                        </p:tgtEl>
                                      </p:cBhvr>
                                      <p:to x="100000" y="95000"/>
                                    </p:animScale>
                                    <p:animScale>
                                      <p:cBhvr>
                                        <p:cTn id="156" dur="83" decel="50000">
                                          <p:stCondLst>
                                            <p:cond delay="917"/>
                                          </p:stCondLst>
                                        </p:cTn>
                                        <p:tgtEl>
                                          <p:spTgt spid="36"/>
                                        </p:tgtEl>
                                      </p:cBhvr>
                                      <p:to x="100000" y="100000"/>
                                    </p:animScale>
                                  </p:childTnLst>
                                </p:cTn>
                              </p:par>
                            </p:childTnLst>
                          </p:cTn>
                        </p:par>
                        <p:par>
                          <p:cTn id="157" fill="hold">
                            <p:stCondLst>
                              <p:cond delay="7700"/>
                            </p:stCondLst>
                            <p:childTnLst>
                              <p:par>
                                <p:cTn id="158" presetID="18" presetClass="entr" presetSubtype="12" fill="hold" nodeType="afterEffect">
                                  <p:stCondLst>
                                    <p:cond delay="0"/>
                                  </p:stCondLst>
                                  <p:childTnLst>
                                    <p:set>
                                      <p:cBhvr>
                                        <p:cTn id="159" dur="1" fill="hold">
                                          <p:stCondLst>
                                            <p:cond delay="0"/>
                                          </p:stCondLst>
                                        </p:cTn>
                                        <p:tgtEl>
                                          <p:spTgt spid="28"/>
                                        </p:tgtEl>
                                        <p:attrNameLst>
                                          <p:attrName>style.visibility</p:attrName>
                                        </p:attrNameLst>
                                      </p:cBhvr>
                                      <p:to>
                                        <p:strVal val="visible"/>
                                      </p:to>
                                    </p:set>
                                    <p:animEffect transition="in" filter="strips(downLeft)">
                                      <p:cBhvr>
                                        <p:cTn id="160" dur="500"/>
                                        <p:tgtEl>
                                          <p:spTgt spid="28"/>
                                        </p:tgtEl>
                                      </p:cBhvr>
                                    </p:animEffect>
                                  </p:childTnLst>
                                </p:cTn>
                              </p:par>
                              <p:par>
                                <p:cTn id="161" presetID="17" presetClass="entr" presetSubtype="10" fill="hold" nodeType="withEffect">
                                  <p:stCondLst>
                                    <p:cond delay="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500" fill="hold"/>
                                        <p:tgtEl>
                                          <p:spTgt spid="29"/>
                                        </p:tgtEl>
                                        <p:attrNameLst>
                                          <p:attrName>ppt_w</p:attrName>
                                        </p:attrNameLst>
                                      </p:cBhvr>
                                      <p:tavLst>
                                        <p:tav tm="0">
                                          <p:val>
                                            <p:fltVal val="0"/>
                                          </p:val>
                                        </p:tav>
                                        <p:tav tm="100000">
                                          <p:val>
                                            <p:strVal val="#ppt_w"/>
                                          </p:val>
                                        </p:tav>
                                      </p:tavLst>
                                    </p:anim>
                                    <p:anim calcmode="lin" valueType="num">
                                      <p:cBhvr>
                                        <p:cTn id="164" dur="500" fill="hold"/>
                                        <p:tgtEl>
                                          <p:spTgt spid="29"/>
                                        </p:tgtEl>
                                        <p:attrNameLst>
                                          <p:attrName>ppt_h</p:attrName>
                                        </p:attrNameLst>
                                      </p:cBhvr>
                                      <p:tavLst>
                                        <p:tav tm="0">
                                          <p:val>
                                            <p:strVal val="#ppt_h"/>
                                          </p:val>
                                        </p:tav>
                                        <p:tav tm="100000">
                                          <p:val>
                                            <p:strVal val="#ppt_h"/>
                                          </p:val>
                                        </p:tav>
                                      </p:tavLst>
                                    </p:anim>
                                  </p:childTnLst>
                                </p:cTn>
                              </p:par>
                              <p:par>
                                <p:cTn id="165" presetID="1" presetClass="entr" presetSubtype="0" fill="hold" grpId="0" nodeType="withEffect">
                                  <p:stCondLst>
                                    <p:cond delay="0"/>
                                  </p:stCondLst>
                                  <p:childTnLst>
                                    <p:set>
                                      <p:cBhvr>
                                        <p:cTn id="166" dur="1" fill="hold">
                                          <p:stCondLst>
                                            <p:cond delay="0"/>
                                          </p:stCondLst>
                                        </p:cTn>
                                        <p:tgtEl>
                                          <p:spTgt spid="4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build="allAtOnce"/>
      <p:bldP spid="34" grpId="0" build="allAtOnce"/>
      <p:bldP spid="35" grpId="0" build="allAtOnce"/>
      <p:bldP spid="37" grpId="0" animBg="1"/>
      <p:bldP spid="38" grpId="0" animBg="1"/>
      <p:bldP spid="39"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5" grpId="0" animBg="1"/>
      <p:bldP spid="24" grpId="0" animBg="1"/>
      <p:bldP spid="26" grpId="0" animBg="1"/>
      <p:bldP spid="40" grpId="0"/>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PASSING_SCORE" val="0.000000"/>
  <p:tag name="ISPRING_ULTRA_SCORM_COURSE_ID" val="A3736AA1-7181-49D0-863C-00F97C189478"/>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粉色模板"/>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TIMING" val="|3.6|0.6"/>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ags/tag3.xml><?xml version="1.0" encoding="utf-8"?>
<p:tagLst xmlns:a="http://schemas.openxmlformats.org/drawingml/2006/main" xmlns:r="http://schemas.openxmlformats.org/officeDocument/2006/relationships" xmlns:p="http://schemas.openxmlformats.org/presentationml/2006/main">
  <p:tag name="TIMING" val="|8.3"/>
</p:tagLst>
</file>

<file path=ppt/tags/tag4.xml><?xml version="1.0" encoding="utf-8"?>
<p:tagLst xmlns:a="http://schemas.openxmlformats.org/drawingml/2006/main" xmlns:r="http://schemas.openxmlformats.org/officeDocument/2006/relationships" xmlns:p="http://schemas.openxmlformats.org/presentationml/2006/main">
  <p:tag name="TIMING" val="|4.5|0.7"/>
</p:tagLst>
</file>

<file path=ppt/tags/tag5.xml><?xml version="1.0" encoding="utf-8"?>
<p:tagLst xmlns:a="http://schemas.openxmlformats.org/drawingml/2006/main" xmlns:r="http://schemas.openxmlformats.org/officeDocument/2006/relationships" xmlns:p="http://schemas.openxmlformats.org/presentationml/2006/main">
  <p:tag name="TIMING" val="|10.8|0.8"/>
</p:tagLst>
</file>

<file path=ppt/tags/tag6.xml><?xml version="1.0" encoding="utf-8"?>
<p:tagLst xmlns:a="http://schemas.openxmlformats.org/drawingml/2006/main" xmlns:r="http://schemas.openxmlformats.org/officeDocument/2006/relationships" xmlns:p="http://schemas.openxmlformats.org/presentationml/2006/main">
  <p:tag name="TIMING" val="|3.6|0.6"/>
</p:tagLst>
</file>

<file path=ppt/tags/tag7.xml><?xml version="1.0" encoding="utf-8"?>
<p:tagLst xmlns:a="http://schemas.openxmlformats.org/drawingml/2006/main" xmlns:r="http://schemas.openxmlformats.org/officeDocument/2006/relationships" xmlns:p="http://schemas.openxmlformats.org/presentationml/2006/main">
  <p:tag name="TIMING" val="|3.6|0.6"/>
</p:tagLst>
</file>

<file path=ppt/tags/tag8.xml><?xml version="1.0" encoding="utf-8"?>
<p:tagLst xmlns:a="http://schemas.openxmlformats.org/drawingml/2006/main" xmlns:r="http://schemas.openxmlformats.org/officeDocument/2006/relationships" xmlns:p="http://schemas.openxmlformats.org/presentationml/2006/main">
  <p:tag name="TIMING" val="|3.6|0.6"/>
</p:tagLst>
</file>

<file path=ppt/tags/tag9.xml><?xml version="1.0" encoding="utf-8"?>
<p:tagLst xmlns:a="http://schemas.openxmlformats.org/drawingml/2006/main" xmlns:r="http://schemas.openxmlformats.org/officeDocument/2006/relationships" xmlns:p="http://schemas.openxmlformats.org/presentationml/2006/main">
  <p:tag name="TIMING" val="|3.6|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2742</TotalTime>
  <Words>966</Words>
  <Application>Microsoft Office PowerPoint</Application>
  <PresentationFormat>宽屏</PresentationFormat>
  <Paragraphs>183</Paragraphs>
  <Slides>26</Slides>
  <Notes>25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26</vt:i4>
      </vt:variant>
    </vt:vector>
  </HeadingPairs>
  <TitlesOfParts>
    <vt:vector size="43" baseType="lpstr">
      <vt:lpstr>Bauhaus 93</vt:lpstr>
      <vt:lpstr>Cabin</vt:lpstr>
      <vt:lpstr>Microsoft JhengHei Light</vt:lpstr>
      <vt:lpstr>Microsoft JhengHei UI Light</vt:lpstr>
      <vt:lpstr>Microsoft YaHei UI Light</vt:lpstr>
      <vt:lpstr>宋体</vt:lpstr>
      <vt:lpstr>微软雅黑 Light</vt:lpstr>
      <vt:lpstr>等线</vt:lpstr>
      <vt:lpstr>Arial</vt:lpstr>
      <vt:lpstr>Calibri</vt:lpstr>
      <vt:lpstr>Calibri Light</vt:lpstr>
      <vt:lpstr>Castellar</vt:lpstr>
      <vt:lpstr>Nirmala UI Semilight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粉色模板</dc:title>
  <dc:creator>Gomi G-</dc:creator>
  <cp:lastModifiedBy>K Miss</cp:lastModifiedBy>
  <cp:revision>463</cp:revision>
  <dcterms:created xsi:type="dcterms:W3CDTF">2016-10-13T05:58:20Z</dcterms:created>
  <dcterms:modified xsi:type="dcterms:W3CDTF">2018-01-10T08:56:59Z</dcterms:modified>
</cp:coreProperties>
</file>